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377" r:id="rId2"/>
    <p:sldId id="468" r:id="rId3"/>
    <p:sldId id="481" r:id="rId4"/>
    <p:sldId id="344" r:id="rId5"/>
    <p:sldId id="378" r:id="rId6"/>
    <p:sldId id="482" r:id="rId7"/>
    <p:sldId id="487" r:id="rId8"/>
    <p:sldId id="412" r:id="rId9"/>
    <p:sldId id="475" r:id="rId10"/>
    <p:sldId id="484" r:id="rId11"/>
    <p:sldId id="477" r:id="rId12"/>
    <p:sldId id="485" r:id="rId13"/>
    <p:sldId id="460" r:id="rId14"/>
    <p:sldId id="458" r:id="rId15"/>
    <p:sldId id="461" r:id="rId16"/>
    <p:sldId id="473" r:id="rId17"/>
    <p:sldId id="355" r:id="rId18"/>
    <p:sldId id="498" r:id="rId19"/>
    <p:sldId id="469" r:id="rId20"/>
    <p:sldId id="470" r:id="rId21"/>
    <p:sldId id="472" r:id="rId22"/>
    <p:sldId id="499" r:id="rId23"/>
    <p:sldId id="466" r:id="rId24"/>
    <p:sldId id="467" r:id="rId25"/>
    <p:sldId id="474" r:id="rId26"/>
    <p:sldId id="454" r:id="rId27"/>
    <p:sldId id="479" r:id="rId28"/>
    <p:sldId id="453" r:id="rId29"/>
    <p:sldId id="492" r:id="rId30"/>
    <p:sldId id="493" r:id="rId31"/>
    <p:sldId id="494" r:id="rId32"/>
    <p:sldId id="500" r:id="rId33"/>
    <p:sldId id="501" r:id="rId34"/>
    <p:sldId id="351" r:id="rId35"/>
    <p:sldId id="462" r:id="rId36"/>
    <p:sldId id="465" r:id="rId37"/>
    <p:sldId id="464" r:id="rId38"/>
    <p:sldId id="471" r:id="rId39"/>
    <p:sldId id="348" r:id="rId40"/>
    <p:sldId id="457" r:id="rId41"/>
    <p:sldId id="478" r:id="rId42"/>
    <p:sldId id="489" r:id="rId43"/>
    <p:sldId id="490" r:id="rId44"/>
    <p:sldId id="488" r:id="rId45"/>
    <p:sldId id="497" r:id="rId46"/>
  </p:sldIdLst>
  <p:sldSz cx="10688638" cy="7562850"/>
  <p:notesSz cx="6858000" cy="9144000"/>
  <p:defaultTextStyle>
    <a:defPPr>
      <a:defRPr lang="en-US"/>
    </a:defPPr>
    <a:lvl1pPr marL="0" algn="l" defTabSz="520596" rtl="0" eaLnBrk="1" latinLnBrk="0" hangingPunct="1">
      <a:defRPr sz="2100" kern="1200">
        <a:solidFill>
          <a:schemeClr val="tx1"/>
        </a:solidFill>
        <a:latin typeface="+mn-lt"/>
        <a:ea typeface="+mn-ea"/>
        <a:cs typeface="+mn-cs"/>
      </a:defRPr>
    </a:lvl1pPr>
    <a:lvl2pPr marL="520596" algn="l" defTabSz="520596" rtl="0" eaLnBrk="1" latinLnBrk="0" hangingPunct="1">
      <a:defRPr sz="2100" kern="1200">
        <a:solidFill>
          <a:schemeClr val="tx1"/>
        </a:solidFill>
        <a:latin typeface="+mn-lt"/>
        <a:ea typeface="+mn-ea"/>
        <a:cs typeface="+mn-cs"/>
      </a:defRPr>
    </a:lvl2pPr>
    <a:lvl3pPr marL="1041198" algn="l" defTabSz="520596" rtl="0" eaLnBrk="1" latinLnBrk="0" hangingPunct="1">
      <a:defRPr sz="2100" kern="1200">
        <a:solidFill>
          <a:schemeClr val="tx1"/>
        </a:solidFill>
        <a:latin typeface="+mn-lt"/>
        <a:ea typeface="+mn-ea"/>
        <a:cs typeface="+mn-cs"/>
      </a:defRPr>
    </a:lvl3pPr>
    <a:lvl4pPr marL="1561797" algn="l" defTabSz="520596" rtl="0" eaLnBrk="1" latinLnBrk="0" hangingPunct="1">
      <a:defRPr sz="2100" kern="1200">
        <a:solidFill>
          <a:schemeClr val="tx1"/>
        </a:solidFill>
        <a:latin typeface="+mn-lt"/>
        <a:ea typeface="+mn-ea"/>
        <a:cs typeface="+mn-cs"/>
      </a:defRPr>
    </a:lvl4pPr>
    <a:lvl5pPr marL="2082396" algn="l" defTabSz="520596" rtl="0" eaLnBrk="1" latinLnBrk="0" hangingPunct="1">
      <a:defRPr sz="2100" kern="1200">
        <a:solidFill>
          <a:schemeClr val="tx1"/>
        </a:solidFill>
        <a:latin typeface="+mn-lt"/>
        <a:ea typeface="+mn-ea"/>
        <a:cs typeface="+mn-cs"/>
      </a:defRPr>
    </a:lvl5pPr>
    <a:lvl6pPr marL="2602994" algn="l" defTabSz="520596" rtl="0" eaLnBrk="1" latinLnBrk="0" hangingPunct="1">
      <a:defRPr sz="2100" kern="1200">
        <a:solidFill>
          <a:schemeClr val="tx1"/>
        </a:solidFill>
        <a:latin typeface="+mn-lt"/>
        <a:ea typeface="+mn-ea"/>
        <a:cs typeface="+mn-cs"/>
      </a:defRPr>
    </a:lvl6pPr>
    <a:lvl7pPr marL="3123595" algn="l" defTabSz="520596" rtl="0" eaLnBrk="1" latinLnBrk="0" hangingPunct="1">
      <a:defRPr sz="2100" kern="1200">
        <a:solidFill>
          <a:schemeClr val="tx1"/>
        </a:solidFill>
        <a:latin typeface="+mn-lt"/>
        <a:ea typeface="+mn-ea"/>
        <a:cs typeface="+mn-cs"/>
      </a:defRPr>
    </a:lvl7pPr>
    <a:lvl8pPr marL="3644194" algn="l" defTabSz="520596" rtl="0" eaLnBrk="1" latinLnBrk="0" hangingPunct="1">
      <a:defRPr sz="2100" kern="1200">
        <a:solidFill>
          <a:schemeClr val="tx1"/>
        </a:solidFill>
        <a:latin typeface="+mn-lt"/>
        <a:ea typeface="+mn-ea"/>
        <a:cs typeface="+mn-cs"/>
      </a:defRPr>
    </a:lvl8pPr>
    <a:lvl9pPr marL="4164794" algn="l" defTabSz="520596"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38" autoAdjust="0"/>
  </p:normalViewPr>
  <p:slideViewPr>
    <p:cSldViewPr snapToGrid="0" snapToObjects="1">
      <p:cViewPr varScale="1">
        <p:scale>
          <a:sx n="92" d="100"/>
          <a:sy n="92" d="100"/>
        </p:scale>
        <p:origin x="-1256" y="-104"/>
      </p:cViewPr>
      <p:guideLst>
        <p:guide orient="horz" pos="2382"/>
        <p:guide pos="3367"/>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858F8-598F-C147-B6B8-B5D2B057D02F}" type="datetimeFigureOut">
              <a:rPr lang="en-US" smtClean="0"/>
              <a:t>2018-02-14</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10F011-38A0-9E4A-BAB2-32730077BCD1}" type="slidenum">
              <a:rPr lang="en-US" smtClean="0"/>
              <a:t>‹#›</a:t>
            </a:fld>
            <a:endParaRPr lang="en-US"/>
          </a:p>
        </p:txBody>
      </p:sp>
    </p:spTree>
    <p:extLst>
      <p:ext uri="{BB962C8B-B14F-4D97-AF65-F5344CB8AC3E}">
        <p14:creationId xmlns:p14="http://schemas.microsoft.com/office/powerpoint/2010/main" val="2911921838"/>
      </p:ext>
    </p:extLst>
  </p:cSld>
  <p:clrMap bg1="lt1" tx1="dk1" bg2="lt2" tx2="dk2" accent1="accent1" accent2="accent2" accent3="accent3" accent4="accent4" accent5="accent5" accent6="accent6" hlink="hlink" folHlink="folHlink"/>
  <p:notesStyle>
    <a:lvl1pPr marL="0" algn="l" defTabSz="520596" rtl="0" eaLnBrk="1" latinLnBrk="0" hangingPunct="1">
      <a:defRPr sz="1400" kern="1200">
        <a:solidFill>
          <a:schemeClr val="tx1"/>
        </a:solidFill>
        <a:latin typeface="+mn-lt"/>
        <a:ea typeface="+mn-ea"/>
        <a:cs typeface="+mn-cs"/>
      </a:defRPr>
    </a:lvl1pPr>
    <a:lvl2pPr marL="520596" algn="l" defTabSz="520596" rtl="0" eaLnBrk="1" latinLnBrk="0" hangingPunct="1">
      <a:defRPr sz="1400" kern="1200">
        <a:solidFill>
          <a:schemeClr val="tx1"/>
        </a:solidFill>
        <a:latin typeface="+mn-lt"/>
        <a:ea typeface="+mn-ea"/>
        <a:cs typeface="+mn-cs"/>
      </a:defRPr>
    </a:lvl2pPr>
    <a:lvl3pPr marL="1041198" algn="l" defTabSz="520596" rtl="0" eaLnBrk="1" latinLnBrk="0" hangingPunct="1">
      <a:defRPr sz="1400" kern="1200">
        <a:solidFill>
          <a:schemeClr val="tx1"/>
        </a:solidFill>
        <a:latin typeface="+mn-lt"/>
        <a:ea typeface="+mn-ea"/>
        <a:cs typeface="+mn-cs"/>
      </a:defRPr>
    </a:lvl3pPr>
    <a:lvl4pPr marL="1561797" algn="l" defTabSz="520596" rtl="0" eaLnBrk="1" latinLnBrk="0" hangingPunct="1">
      <a:defRPr sz="1400" kern="1200">
        <a:solidFill>
          <a:schemeClr val="tx1"/>
        </a:solidFill>
        <a:latin typeface="+mn-lt"/>
        <a:ea typeface="+mn-ea"/>
        <a:cs typeface="+mn-cs"/>
      </a:defRPr>
    </a:lvl4pPr>
    <a:lvl5pPr marL="2082396" algn="l" defTabSz="520596" rtl="0" eaLnBrk="1" latinLnBrk="0" hangingPunct="1">
      <a:defRPr sz="1400" kern="1200">
        <a:solidFill>
          <a:schemeClr val="tx1"/>
        </a:solidFill>
        <a:latin typeface="+mn-lt"/>
        <a:ea typeface="+mn-ea"/>
        <a:cs typeface="+mn-cs"/>
      </a:defRPr>
    </a:lvl5pPr>
    <a:lvl6pPr marL="2602994" algn="l" defTabSz="520596" rtl="0" eaLnBrk="1" latinLnBrk="0" hangingPunct="1">
      <a:defRPr sz="1400" kern="1200">
        <a:solidFill>
          <a:schemeClr val="tx1"/>
        </a:solidFill>
        <a:latin typeface="+mn-lt"/>
        <a:ea typeface="+mn-ea"/>
        <a:cs typeface="+mn-cs"/>
      </a:defRPr>
    </a:lvl6pPr>
    <a:lvl7pPr marL="3123595" algn="l" defTabSz="520596" rtl="0" eaLnBrk="1" latinLnBrk="0" hangingPunct="1">
      <a:defRPr sz="1400" kern="1200">
        <a:solidFill>
          <a:schemeClr val="tx1"/>
        </a:solidFill>
        <a:latin typeface="+mn-lt"/>
        <a:ea typeface="+mn-ea"/>
        <a:cs typeface="+mn-cs"/>
      </a:defRPr>
    </a:lvl7pPr>
    <a:lvl8pPr marL="3644194" algn="l" defTabSz="520596" rtl="0" eaLnBrk="1" latinLnBrk="0" hangingPunct="1">
      <a:defRPr sz="1400" kern="1200">
        <a:solidFill>
          <a:schemeClr val="tx1"/>
        </a:solidFill>
        <a:latin typeface="+mn-lt"/>
        <a:ea typeface="+mn-ea"/>
        <a:cs typeface="+mn-cs"/>
      </a:defRPr>
    </a:lvl8pPr>
    <a:lvl9pPr marL="4164794" algn="l" defTabSz="52059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dx.doi.org/10.1016/j.tree.2014.02.002"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unav.es/unzyec/mzna/biddsat/"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dx.doi.org/10.12705/626.4" TargetMode="External"/><Relationship Id="rId4" Type="http://schemas.openxmlformats.org/officeDocument/2006/relationships/hyperlink" Target="http://iphylo.blogspot.no/2014/03/rethinking-annotating-biodiversity-data.html" TargetMode="External"/><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596" rtl="0" eaLnBrk="1" fontAlgn="auto" latinLnBrk="0" hangingPunct="1">
              <a:lnSpc>
                <a:spcPct val="100000"/>
              </a:lnSpc>
              <a:spcBef>
                <a:spcPts val="0"/>
              </a:spcBef>
              <a:spcAft>
                <a:spcPts val="0"/>
              </a:spcAft>
              <a:buClrTx/>
              <a:buSzTx/>
              <a:buFontTx/>
              <a:buNone/>
              <a:tabLst/>
              <a:defRPr/>
            </a:pPr>
            <a:r>
              <a:rPr lang="en-US" baseline="0" dirty="0" smtClean="0"/>
              <a:t>Slides CC-BY Dag Endresen, GBIF Norway, UiO Natural History Museum, University of Oslo </a:t>
            </a:r>
            <a:r>
              <a:rPr lang="mr-IN" baseline="0" dirty="0" smtClean="0"/>
              <a:t>–</a:t>
            </a:r>
            <a:r>
              <a:rPr lang="en-US" baseline="0" dirty="0" smtClean="0"/>
              <a:t> </a:t>
            </a:r>
            <a:r>
              <a:rPr lang="en-US" baseline="0" smtClean="0"/>
              <a:t>last updated 2018-02-14</a:t>
            </a:r>
            <a:endParaRPr lang="en-US" baseline="0" dirty="0" smtClean="0"/>
          </a:p>
          <a:p>
            <a:pPr marL="0" marR="0" indent="0" algn="l" defTabSz="520596"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520596" rtl="0" eaLnBrk="1" fontAlgn="auto" latinLnBrk="0" hangingPunct="1">
              <a:lnSpc>
                <a:spcPct val="100000"/>
              </a:lnSpc>
              <a:spcBef>
                <a:spcPts val="0"/>
              </a:spcBef>
              <a:spcAft>
                <a:spcPts val="0"/>
              </a:spcAft>
              <a:buClrTx/>
              <a:buSzTx/>
              <a:buFontTx/>
              <a:buNone/>
              <a:tabLst/>
              <a:defRPr/>
            </a:pPr>
            <a:r>
              <a:rPr lang="en-US" baseline="0" dirty="0" smtClean="0"/>
              <a:t>Image source: </a:t>
            </a:r>
          </a:p>
          <a:p>
            <a:pPr marL="0" marR="0" indent="0" algn="l" defTabSz="520596"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www.istockphoto.com</a:t>
            </a:r>
            <a:r>
              <a:rPr lang="en-US" baseline="0" dirty="0" smtClean="0"/>
              <a:t>/photos/</a:t>
            </a:r>
            <a:r>
              <a:rPr lang="en-US" baseline="0" dirty="0" err="1" smtClean="0"/>
              <a:t>square+peg+in+a+round+hole?facets</a:t>
            </a:r>
            <a:r>
              <a:rPr lang="en-US" baseline="0" dirty="0" smtClean="0"/>
              <a:t>={%22text%22:[%22square%20peg%20in%20a%20round%20hole%22],%22pageNumber%22:1,%22perPage%22:100,%22abstractType%22:[%22photos%22],%22order%22:%22bestMatch%22,%22f%22:true}</a:t>
            </a:r>
          </a:p>
          <a:p>
            <a:pPr marL="0" marR="0" indent="0" algn="l" defTabSz="520596" rtl="0" eaLnBrk="1" fontAlgn="auto" latinLnBrk="0" hangingPunct="1">
              <a:lnSpc>
                <a:spcPct val="100000"/>
              </a:lnSpc>
              <a:spcBef>
                <a:spcPts val="0"/>
              </a:spcBef>
              <a:spcAft>
                <a:spcPts val="0"/>
              </a:spcAft>
              <a:buClrTx/>
              <a:buSzTx/>
              <a:buFontTx/>
              <a:buNone/>
              <a:tabLst/>
              <a:defRPr/>
            </a:pPr>
            <a:r>
              <a:rPr lang="en-US" baseline="0" dirty="0" smtClean="0"/>
              <a:t>https://</a:t>
            </a:r>
            <a:r>
              <a:rPr lang="en-US" baseline="0" dirty="0" err="1" smtClean="0"/>
              <a:t>www.flickr.com</a:t>
            </a:r>
            <a:r>
              <a:rPr lang="en-US" baseline="0" dirty="0" smtClean="0"/>
              <a:t>/photos/</a:t>
            </a:r>
            <a:r>
              <a:rPr lang="en-US" baseline="0" dirty="0" err="1" smtClean="0"/>
              <a:t>epublicist</a:t>
            </a:r>
            <a:r>
              <a:rPr lang="en-US" baseline="0" dirty="0" smtClean="0"/>
              <a:t>/3546059144 CC-BY </a:t>
            </a:r>
            <a:r>
              <a:rPr lang="en-US" baseline="0" dirty="0" err="1" smtClean="0"/>
              <a:t>Yoel</a:t>
            </a:r>
            <a:r>
              <a:rPr lang="en-US" baseline="0" dirty="0" smtClean="0"/>
              <a:t> Ben-</a:t>
            </a:r>
            <a:r>
              <a:rPr lang="en-US" baseline="0" dirty="0" err="1" smtClean="0"/>
              <a:t>Avraham</a:t>
            </a:r>
            <a:r>
              <a:rPr lang="en-US" baseline="0" dirty="0" smtClean="0"/>
              <a:t> </a:t>
            </a:r>
          </a:p>
          <a:p>
            <a:pPr marL="0" marR="0" indent="0" algn="l" defTabSz="52059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EB59871-673D-014F-88A2-98C216B932A2}" type="slidenum">
              <a:rPr lang="en-US" smtClean="0"/>
              <a:t>1</a:t>
            </a:fld>
            <a:endParaRPr lang="en-US"/>
          </a:p>
        </p:txBody>
      </p:sp>
    </p:spTree>
    <p:extLst>
      <p:ext uri="{BB962C8B-B14F-4D97-AF65-F5344CB8AC3E}">
        <p14:creationId xmlns:p14="http://schemas.microsoft.com/office/powerpoint/2010/main" val="597899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0" u="none" strike="noStrike" kern="1200" dirty="0" smtClean="0">
                <a:solidFill>
                  <a:schemeClr val="tx1"/>
                </a:solidFill>
                <a:effectLst/>
                <a:latin typeface="+mn-lt"/>
                <a:ea typeface="+mn-ea"/>
                <a:cs typeface="+mn-cs"/>
              </a:rPr>
              <a:t>Rank</a:t>
            </a:r>
            <a:r>
              <a:rPr lang="en-US" dirty="0" smtClean="0"/>
              <a:t> </a:t>
            </a:r>
            <a:r>
              <a:rPr lang="en-US" sz="1400" b="1" i="0" u="none" strike="noStrike" kern="1200" dirty="0" smtClean="0">
                <a:solidFill>
                  <a:schemeClr val="tx1"/>
                </a:solidFill>
                <a:effectLst/>
                <a:latin typeface="+mn-lt"/>
                <a:ea typeface="+mn-ea"/>
                <a:cs typeface="+mn-cs"/>
              </a:rPr>
              <a:t>Taxon</a:t>
            </a:r>
            <a:r>
              <a:rPr lang="en-US" dirty="0" smtClean="0"/>
              <a:t> </a:t>
            </a:r>
            <a:r>
              <a:rPr lang="en-US" sz="1400" b="1" i="0" u="none" strike="noStrike" kern="1200" dirty="0" smtClean="0">
                <a:solidFill>
                  <a:schemeClr val="tx1"/>
                </a:solidFill>
                <a:effectLst/>
                <a:latin typeface="+mn-lt"/>
                <a:ea typeface="+mn-ea"/>
                <a:cs typeface="+mn-cs"/>
              </a:rPr>
              <a:t>Taxon group</a:t>
            </a:r>
            <a:r>
              <a:rPr lang="en-US" dirty="0" smtClean="0"/>
              <a:t> </a:t>
            </a:r>
            <a:r>
              <a:rPr lang="en-US" sz="1400" b="1" i="0" u="none" strike="noStrike" kern="1200" dirty="0" err="1" smtClean="0">
                <a:solidFill>
                  <a:schemeClr val="tx1"/>
                </a:solidFill>
                <a:effectLst/>
                <a:latin typeface="+mn-lt"/>
                <a:ea typeface="+mn-ea"/>
                <a:cs typeface="+mn-cs"/>
              </a:rPr>
              <a:t>Occurrences_NO</a:t>
            </a:r>
            <a:r>
              <a:rPr lang="en-US" dirty="0" smtClean="0"/>
              <a:t> </a:t>
            </a:r>
            <a:r>
              <a:rPr lang="en-US" sz="1400" b="1" i="0" u="none" strike="noStrike" kern="1200" dirty="0" smtClean="0">
                <a:solidFill>
                  <a:schemeClr val="tx1"/>
                </a:solidFill>
                <a:effectLst/>
                <a:latin typeface="+mn-lt"/>
                <a:ea typeface="+mn-ea"/>
                <a:cs typeface="+mn-cs"/>
              </a:rPr>
              <a:t>PCT</a:t>
            </a:r>
            <a:r>
              <a:rPr lang="en-US" dirty="0" smtClean="0"/>
              <a:t> </a:t>
            </a:r>
            <a:r>
              <a:rPr lang="en-US" sz="1400" b="1" i="0" u="none" strike="noStrike" kern="1200" dirty="0" err="1" smtClean="0">
                <a:solidFill>
                  <a:schemeClr val="tx1"/>
                </a:solidFill>
                <a:effectLst/>
                <a:latin typeface="+mn-lt"/>
                <a:ea typeface="+mn-ea"/>
                <a:cs typeface="+mn-cs"/>
              </a:rPr>
              <a:t>Occurrences_NO</a:t>
            </a:r>
            <a:r>
              <a:rPr lang="en-US" dirty="0" smtClean="0"/>
              <a:t> </a:t>
            </a:r>
            <a:r>
              <a:rPr lang="en-US" sz="1400" b="1" i="0" u="none" strike="noStrike" kern="1200" dirty="0" smtClean="0">
                <a:solidFill>
                  <a:schemeClr val="tx1"/>
                </a:solidFill>
                <a:effectLst/>
                <a:latin typeface="+mn-lt"/>
                <a:ea typeface="+mn-ea"/>
                <a:cs typeface="+mn-cs"/>
              </a:rPr>
              <a:t>PCT</a:t>
            </a:r>
            <a:r>
              <a:rPr lang="en-US" dirty="0" smtClean="0"/>
              <a:t> </a:t>
            </a:r>
            <a:r>
              <a:rPr lang="en-US" sz="1400" b="1" i="0" u="none" strike="noStrike" kern="1200" dirty="0" err="1" smtClean="0">
                <a:solidFill>
                  <a:schemeClr val="tx1"/>
                </a:solidFill>
                <a:effectLst/>
                <a:latin typeface="+mn-lt"/>
                <a:ea typeface="+mn-ea"/>
                <a:cs typeface="+mn-cs"/>
              </a:rPr>
              <a:t>Occurrences_ALL</a:t>
            </a:r>
            <a:r>
              <a:rPr lang="en-US" dirty="0" smtClean="0"/>
              <a:t> </a:t>
            </a:r>
            <a:r>
              <a:rPr lang="en-US" sz="1400" b="1" i="0" u="none" strike="noStrike" kern="1200" dirty="0" smtClean="0">
                <a:solidFill>
                  <a:schemeClr val="tx1"/>
                </a:solidFill>
                <a:effectLst/>
                <a:latin typeface="+mn-lt"/>
                <a:ea typeface="+mn-ea"/>
                <a:cs typeface="+mn-cs"/>
              </a:rPr>
              <a:t>PCT</a:t>
            </a:r>
            <a:r>
              <a:rPr lang="en-US" dirty="0" smtClean="0"/>
              <a:t> </a:t>
            </a:r>
            <a:r>
              <a:rPr lang="en-US" sz="1400" b="0" i="0" u="none" strike="noStrike" kern="1200" dirty="0" smtClean="0">
                <a:solidFill>
                  <a:schemeClr val="tx1"/>
                </a:solidFill>
                <a:effectLst/>
                <a:latin typeface="+mn-lt"/>
                <a:ea typeface="+mn-ea"/>
                <a:cs typeface="+mn-cs"/>
              </a:rPr>
              <a:t>class</a:t>
            </a:r>
            <a:r>
              <a:rPr lang="en-US" dirty="0" smtClean="0"/>
              <a:t> </a:t>
            </a:r>
            <a:r>
              <a:rPr lang="en-US" sz="1400" b="0" i="0" u="none" strike="noStrike" kern="1200" dirty="0" smtClean="0">
                <a:solidFill>
                  <a:schemeClr val="tx1"/>
                </a:solidFill>
                <a:effectLst/>
                <a:latin typeface="+mn-lt"/>
                <a:ea typeface="+mn-ea"/>
                <a:cs typeface="+mn-cs"/>
              </a:rPr>
              <a:t>Mammalia</a:t>
            </a:r>
            <a:r>
              <a:rPr lang="en-US" dirty="0" smtClean="0"/>
              <a:t> </a:t>
            </a:r>
            <a:r>
              <a:rPr lang="en-US" sz="1400" b="0" i="0" u="none" strike="noStrike" kern="1200" dirty="0" smtClean="0">
                <a:solidFill>
                  <a:schemeClr val="tx1"/>
                </a:solidFill>
                <a:effectLst/>
                <a:latin typeface="+mn-lt"/>
                <a:ea typeface="+mn-ea"/>
                <a:cs typeface="+mn-cs"/>
              </a:rPr>
              <a:t>Mammals</a:t>
            </a:r>
            <a:r>
              <a:rPr lang="en-US" dirty="0" smtClean="0"/>
              <a:t> </a:t>
            </a:r>
            <a:r>
              <a:rPr lang="en-US" sz="1400" b="0" i="0" u="none" strike="noStrike" kern="1200" dirty="0" smtClean="0">
                <a:solidFill>
                  <a:schemeClr val="tx1"/>
                </a:solidFill>
                <a:effectLst/>
                <a:latin typeface="+mn-lt"/>
                <a:ea typeface="+mn-ea"/>
                <a:cs typeface="+mn-cs"/>
              </a:rPr>
              <a:t>189 012</a:t>
            </a:r>
            <a:r>
              <a:rPr lang="en-US" dirty="0" smtClean="0"/>
              <a:t> </a:t>
            </a:r>
            <a:r>
              <a:rPr lang="en-US" sz="1400" b="0" i="0" u="none" strike="noStrike" kern="1200" dirty="0" smtClean="0">
                <a:solidFill>
                  <a:schemeClr val="tx1"/>
                </a:solidFill>
                <a:effectLst/>
                <a:latin typeface="+mn-lt"/>
                <a:ea typeface="+mn-ea"/>
                <a:cs typeface="+mn-cs"/>
              </a:rPr>
              <a:t>1%</a:t>
            </a:r>
            <a:r>
              <a:rPr lang="en-US" dirty="0" smtClean="0"/>
              <a:t> </a:t>
            </a:r>
            <a:r>
              <a:rPr lang="en-US" sz="1400" b="0" i="0" u="none" strike="noStrike" kern="1200" dirty="0" smtClean="0">
                <a:solidFill>
                  <a:schemeClr val="tx1"/>
                </a:solidFill>
                <a:effectLst/>
                <a:latin typeface="+mn-lt"/>
                <a:ea typeface="+mn-ea"/>
                <a:cs typeface="+mn-cs"/>
              </a:rPr>
              <a:t>199 503</a:t>
            </a:r>
            <a:r>
              <a:rPr lang="en-US" dirty="0" smtClean="0"/>
              <a:t> </a:t>
            </a:r>
            <a:r>
              <a:rPr lang="en-US" sz="1400" b="0" i="0" u="none" strike="noStrike" kern="1200" dirty="0" smtClean="0">
                <a:solidFill>
                  <a:schemeClr val="tx1"/>
                </a:solidFill>
                <a:effectLst/>
                <a:latin typeface="+mn-lt"/>
                <a:ea typeface="+mn-ea"/>
                <a:cs typeface="+mn-cs"/>
              </a:rPr>
              <a:t>0,9%</a:t>
            </a:r>
            <a:r>
              <a:rPr lang="en-US" dirty="0" smtClean="0"/>
              <a:t> </a:t>
            </a:r>
            <a:r>
              <a:rPr lang="en-US" sz="1400" b="0" i="0" u="none" strike="noStrike" kern="1200" dirty="0" smtClean="0">
                <a:solidFill>
                  <a:schemeClr val="tx1"/>
                </a:solidFill>
                <a:effectLst/>
                <a:latin typeface="+mn-lt"/>
                <a:ea typeface="+mn-ea"/>
                <a:cs typeface="+mn-cs"/>
              </a:rPr>
              <a:t>13 190 892</a:t>
            </a:r>
            <a:r>
              <a:rPr lang="en-US" dirty="0" smtClean="0"/>
              <a:t> </a:t>
            </a:r>
            <a:r>
              <a:rPr lang="en-US" sz="1400" b="0" i="0" u="none" strike="noStrike" kern="1200" dirty="0" smtClean="0">
                <a:solidFill>
                  <a:schemeClr val="tx1"/>
                </a:solidFill>
                <a:effectLst/>
                <a:latin typeface="+mn-lt"/>
                <a:ea typeface="+mn-ea"/>
                <a:cs typeface="+mn-cs"/>
              </a:rPr>
              <a:t>1,6%</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=359</a:t>
            </a:r>
            <a:r>
              <a:rPr lang="en-US" dirty="0" smtClean="0"/>
              <a:t> </a:t>
            </a:r>
            <a:r>
              <a:rPr lang="en-US" sz="1400" b="0" i="0" u="none" strike="noStrike" kern="1200" dirty="0" smtClean="0">
                <a:solidFill>
                  <a:schemeClr val="tx1"/>
                </a:solidFill>
                <a:effectLst/>
                <a:latin typeface="+mn-lt"/>
                <a:ea typeface="+mn-ea"/>
                <a:cs typeface="+mn-cs"/>
              </a:rPr>
              <a:t>class</a:t>
            </a:r>
            <a:r>
              <a:rPr lang="en-US" dirty="0" smtClean="0"/>
              <a:t> </a:t>
            </a:r>
            <a:r>
              <a:rPr lang="en-US" sz="1400" b="0" i="0" u="none" strike="noStrike" kern="1200" dirty="0" smtClean="0">
                <a:solidFill>
                  <a:schemeClr val="tx1"/>
                </a:solidFill>
                <a:effectLst/>
                <a:latin typeface="+mn-lt"/>
                <a:ea typeface="+mn-ea"/>
                <a:cs typeface="+mn-cs"/>
              </a:rPr>
              <a:t>Aves</a:t>
            </a:r>
            <a:r>
              <a:rPr lang="en-US" dirty="0" smtClean="0"/>
              <a:t> </a:t>
            </a:r>
            <a:r>
              <a:rPr lang="en-US" sz="1400" b="0" i="0" u="none" strike="noStrike" kern="1200" dirty="0" smtClean="0">
                <a:solidFill>
                  <a:schemeClr val="tx1"/>
                </a:solidFill>
                <a:effectLst/>
                <a:latin typeface="+mn-lt"/>
                <a:ea typeface="+mn-ea"/>
                <a:cs typeface="+mn-cs"/>
              </a:rPr>
              <a:t>Birds</a:t>
            </a:r>
            <a:r>
              <a:rPr lang="en-US" dirty="0" smtClean="0"/>
              <a:t> </a:t>
            </a:r>
            <a:r>
              <a:rPr lang="en-US" sz="1400" b="0" i="0" u="none" strike="noStrike" kern="1200" dirty="0" smtClean="0">
                <a:solidFill>
                  <a:schemeClr val="tx1"/>
                </a:solidFill>
                <a:effectLst/>
                <a:latin typeface="+mn-lt"/>
                <a:ea typeface="+mn-ea"/>
                <a:cs typeface="+mn-cs"/>
              </a:rPr>
              <a:t>13 940 540</a:t>
            </a:r>
            <a:r>
              <a:rPr lang="en-US" dirty="0" smtClean="0"/>
              <a:t> </a:t>
            </a:r>
            <a:r>
              <a:rPr lang="en-US" sz="1400" b="0" i="0" u="none" strike="noStrike" kern="1200" dirty="0" smtClean="0">
                <a:solidFill>
                  <a:schemeClr val="tx1"/>
                </a:solidFill>
                <a:effectLst/>
                <a:latin typeface="+mn-lt"/>
                <a:ea typeface="+mn-ea"/>
                <a:cs typeface="+mn-cs"/>
              </a:rPr>
              <a:t>63%</a:t>
            </a:r>
            <a:r>
              <a:rPr lang="en-US" dirty="0" smtClean="0"/>
              <a:t> </a:t>
            </a:r>
            <a:r>
              <a:rPr lang="en-US" sz="1400" b="0" i="0" u="none" strike="noStrike" kern="1200" dirty="0" smtClean="0">
                <a:solidFill>
                  <a:schemeClr val="tx1"/>
                </a:solidFill>
                <a:effectLst/>
                <a:latin typeface="+mn-lt"/>
                <a:ea typeface="+mn-ea"/>
                <a:cs typeface="+mn-cs"/>
              </a:rPr>
              <a:t>14 393 261</a:t>
            </a:r>
            <a:r>
              <a:rPr lang="en-US" dirty="0" smtClean="0"/>
              <a:t> </a:t>
            </a:r>
            <a:r>
              <a:rPr lang="en-US" sz="1400" b="0" i="0" u="none" strike="noStrike" kern="1200" dirty="0" smtClean="0">
                <a:solidFill>
                  <a:schemeClr val="tx1"/>
                </a:solidFill>
                <a:effectLst/>
                <a:latin typeface="+mn-lt"/>
                <a:ea typeface="+mn-ea"/>
                <a:cs typeface="+mn-cs"/>
              </a:rPr>
              <a:t>62,7%</a:t>
            </a:r>
            <a:r>
              <a:rPr lang="en-US" dirty="0" smtClean="0"/>
              <a:t> </a:t>
            </a:r>
            <a:r>
              <a:rPr lang="en-US" sz="1400" b="0" i="0" u="none" strike="noStrike" kern="1200" dirty="0" smtClean="0">
                <a:solidFill>
                  <a:schemeClr val="tx1"/>
                </a:solidFill>
                <a:effectLst/>
                <a:latin typeface="+mn-lt"/>
                <a:ea typeface="+mn-ea"/>
                <a:cs typeface="+mn-cs"/>
              </a:rPr>
              <a:t>483 005 906</a:t>
            </a:r>
            <a:r>
              <a:rPr lang="en-US" dirty="0" smtClean="0"/>
              <a:t> </a:t>
            </a:r>
            <a:r>
              <a:rPr lang="en-US" sz="1400" b="0" i="0" u="none" strike="noStrike" kern="1200" dirty="0" smtClean="0">
                <a:solidFill>
                  <a:schemeClr val="tx1"/>
                </a:solidFill>
                <a:effectLst/>
                <a:latin typeface="+mn-lt"/>
                <a:ea typeface="+mn-ea"/>
                <a:cs typeface="+mn-cs"/>
              </a:rPr>
              <a:t>59,7%</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=212</a:t>
            </a:r>
            <a:r>
              <a:rPr lang="en-US" dirty="0" smtClean="0"/>
              <a:t> </a:t>
            </a:r>
            <a:r>
              <a:rPr lang="en-US" sz="1400" b="0" i="0" u="none" strike="noStrike" kern="1200" dirty="0" smtClean="0">
                <a:solidFill>
                  <a:schemeClr val="tx1"/>
                </a:solidFill>
                <a:effectLst/>
                <a:latin typeface="+mn-lt"/>
                <a:ea typeface="+mn-ea"/>
                <a:cs typeface="+mn-cs"/>
              </a:rPr>
              <a:t>superclass</a:t>
            </a:r>
            <a:r>
              <a:rPr lang="en-US" dirty="0" smtClean="0"/>
              <a:t> </a:t>
            </a:r>
            <a:r>
              <a:rPr lang="en-US" sz="1400" b="0" i="0" u="none" strike="noStrike" kern="1200" dirty="0" err="1" smtClean="0">
                <a:solidFill>
                  <a:schemeClr val="tx1"/>
                </a:solidFill>
                <a:effectLst/>
                <a:latin typeface="+mn-lt"/>
                <a:ea typeface="+mn-ea"/>
                <a:cs typeface="+mn-cs"/>
              </a:rPr>
              <a:t>Osteichthyes</a:t>
            </a:r>
            <a:r>
              <a:rPr lang="en-US" dirty="0" smtClean="0"/>
              <a:t> </a:t>
            </a:r>
            <a:r>
              <a:rPr lang="en-US" sz="1400" b="0" i="0" u="none" strike="noStrike" kern="1200" dirty="0" smtClean="0">
                <a:solidFill>
                  <a:schemeClr val="tx1"/>
                </a:solidFill>
                <a:effectLst/>
                <a:latin typeface="+mn-lt"/>
                <a:ea typeface="+mn-ea"/>
                <a:cs typeface="+mn-cs"/>
              </a:rPr>
              <a:t>Bony fish</a:t>
            </a:r>
            <a:r>
              <a:rPr lang="en-US" dirty="0" smtClean="0"/>
              <a:t> </a:t>
            </a:r>
            <a:r>
              <a:rPr lang="en-US" sz="1400" b="0" i="0" u="none" strike="noStrike" kern="1200" dirty="0" smtClean="0">
                <a:solidFill>
                  <a:schemeClr val="tx1"/>
                </a:solidFill>
                <a:effectLst/>
                <a:latin typeface="+mn-lt"/>
                <a:ea typeface="+mn-ea"/>
                <a:cs typeface="+mn-cs"/>
              </a:rPr>
              <a:t>196 219</a:t>
            </a:r>
            <a:r>
              <a:rPr lang="en-US" dirty="0" smtClean="0"/>
              <a:t> </a:t>
            </a:r>
            <a:r>
              <a:rPr lang="en-US" sz="1400" b="0" i="0" u="none" strike="noStrike" kern="1200" dirty="0" smtClean="0">
                <a:solidFill>
                  <a:schemeClr val="tx1"/>
                </a:solidFill>
                <a:effectLst/>
                <a:latin typeface="+mn-lt"/>
                <a:ea typeface="+mn-ea"/>
                <a:cs typeface="+mn-cs"/>
              </a:rPr>
              <a:t>1%</a:t>
            </a:r>
            <a:r>
              <a:rPr lang="en-US" dirty="0" smtClean="0"/>
              <a:t> </a:t>
            </a:r>
            <a:r>
              <a:rPr lang="en-US" sz="1400" b="0" i="0" u="none" strike="noStrike" kern="1200" dirty="0" smtClean="0">
                <a:solidFill>
                  <a:schemeClr val="tx1"/>
                </a:solidFill>
                <a:effectLst/>
                <a:latin typeface="+mn-lt"/>
                <a:ea typeface="+mn-ea"/>
                <a:cs typeface="+mn-cs"/>
              </a:rPr>
              <a:t>1 371</a:t>
            </a:r>
            <a:r>
              <a:rPr lang="en-US" dirty="0" smtClean="0"/>
              <a:t> </a:t>
            </a:r>
            <a:r>
              <a:rPr lang="en-US" sz="1400" b="0" i="0" u="none" strike="noStrike" kern="1200" dirty="0" smtClean="0">
                <a:solidFill>
                  <a:schemeClr val="tx1"/>
                </a:solidFill>
                <a:effectLst/>
                <a:latin typeface="+mn-lt"/>
                <a:ea typeface="+mn-ea"/>
                <a:cs typeface="+mn-cs"/>
              </a:rPr>
              <a:t>0,0%</a:t>
            </a:r>
            <a:r>
              <a:rPr lang="en-US" dirty="0" smtClean="0"/>
              <a:t> </a:t>
            </a:r>
            <a:r>
              <a:rPr lang="en-US" sz="1400" b="0" i="0" u="none" strike="noStrike" kern="1200" dirty="0" smtClean="0">
                <a:solidFill>
                  <a:schemeClr val="tx1"/>
                </a:solidFill>
                <a:effectLst/>
                <a:latin typeface="+mn-lt"/>
                <a:ea typeface="+mn-ea"/>
                <a:cs typeface="+mn-cs"/>
              </a:rPr>
              <a:t>613 505</a:t>
            </a:r>
            <a:r>
              <a:rPr lang="en-US" dirty="0" smtClean="0"/>
              <a:t> </a:t>
            </a:r>
            <a:r>
              <a:rPr lang="en-US" sz="1400" b="0" i="0" u="none" strike="noStrike" kern="1200" dirty="0" smtClean="0">
                <a:solidFill>
                  <a:schemeClr val="tx1"/>
                </a:solidFill>
                <a:effectLst/>
                <a:latin typeface="+mn-lt"/>
                <a:ea typeface="+mn-ea"/>
                <a:cs typeface="+mn-cs"/>
              </a:rPr>
              <a:t>0,1%</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search?q</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Osteichthyes&amp;country</a:t>
            </a:r>
            <a:r>
              <a:rPr lang="en-US" sz="1400" b="0" i="0" u="none" strike="noStrike" kern="1200" dirty="0" smtClean="0">
                <a:solidFill>
                  <a:schemeClr val="tx1"/>
                </a:solidFill>
                <a:effectLst/>
                <a:latin typeface="+mn-lt"/>
                <a:ea typeface="+mn-ea"/>
                <a:cs typeface="+mn-cs"/>
              </a:rPr>
              <a:t>=NO</a:t>
            </a:r>
            <a:r>
              <a:rPr lang="en-US" dirty="0" smtClean="0"/>
              <a:t> </a:t>
            </a:r>
            <a:r>
              <a:rPr lang="en-US" sz="1400" b="0" i="0" u="none" strike="noStrike" kern="1200" dirty="0" smtClean="0">
                <a:solidFill>
                  <a:schemeClr val="tx1"/>
                </a:solidFill>
                <a:effectLst/>
                <a:latin typeface="+mn-lt"/>
                <a:ea typeface="+mn-ea"/>
                <a:cs typeface="+mn-cs"/>
              </a:rPr>
              <a:t>class</a:t>
            </a:r>
            <a:r>
              <a:rPr lang="en-US" dirty="0" smtClean="0"/>
              <a:t> </a:t>
            </a:r>
            <a:r>
              <a:rPr lang="en-US" sz="1400" b="0" i="0" u="none" strike="noStrike" kern="1200" dirty="0" err="1" smtClean="0">
                <a:solidFill>
                  <a:schemeClr val="tx1"/>
                </a:solidFill>
                <a:effectLst/>
                <a:latin typeface="+mn-lt"/>
                <a:ea typeface="+mn-ea"/>
                <a:cs typeface="+mn-cs"/>
              </a:rPr>
              <a:t>Amphibia</a:t>
            </a:r>
            <a:r>
              <a:rPr lang="en-US" dirty="0" smtClean="0"/>
              <a:t> </a:t>
            </a:r>
            <a:r>
              <a:rPr lang="en-US" sz="1400" b="0" i="0" u="none" strike="noStrike" kern="1200" dirty="0" smtClean="0">
                <a:solidFill>
                  <a:schemeClr val="tx1"/>
                </a:solidFill>
                <a:effectLst/>
                <a:latin typeface="+mn-lt"/>
                <a:ea typeface="+mn-ea"/>
                <a:cs typeface="+mn-cs"/>
              </a:rPr>
              <a:t>Amphibians</a:t>
            </a:r>
            <a:r>
              <a:rPr lang="en-US" dirty="0" smtClean="0"/>
              <a:t> </a:t>
            </a:r>
            <a:r>
              <a:rPr lang="en-US" sz="1400" b="0" i="0" u="none" strike="noStrike" kern="1200" dirty="0" smtClean="0">
                <a:solidFill>
                  <a:schemeClr val="tx1"/>
                </a:solidFill>
                <a:effectLst/>
                <a:latin typeface="+mn-lt"/>
                <a:ea typeface="+mn-ea"/>
                <a:cs typeface="+mn-cs"/>
              </a:rPr>
              <a:t>15 650</a:t>
            </a:r>
            <a:r>
              <a:rPr lang="en-US" dirty="0" smtClean="0"/>
              <a:t> </a:t>
            </a:r>
            <a:r>
              <a:rPr lang="en-US" sz="1400" b="0" i="0" u="none" strike="noStrike" kern="1200" dirty="0" smtClean="0">
                <a:solidFill>
                  <a:schemeClr val="tx1"/>
                </a:solidFill>
                <a:effectLst/>
                <a:latin typeface="+mn-lt"/>
                <a:ea typeface="+mn-ea"/>
                <a:cs typeface="+mn-cs"/>
              </a:rPr>
              <a:t>0%</a:t>
            </a:r>
            <a:r>
              <a:rPr lang="en-US" dirty="0" smtClean="0"/>
              <a:t> </a:t>
            </a:r>
            <a:r>
              <a:rPr lang="en-US" sz="1400" b="0" i="0" u="none" strike="noStrike" kern="1200" dirty="0" smtClean="0">
                <a:solidFill>
                  <a:schemeClr val="tx1"/>
                </a:solidFill>
                <a:effectLst/>
                <a:latin typeface="+mn-lt"/>
                <a:ea typeface="+mn-ea"/>
                <a:cs typeface="+mn-cs"/>
              </a:rPr>
              <a:t>16 109</a:t>
            </a:r>
            <a:r>
              <a:rPr lang="en-US" dirty="0" smtClean="0"/>
              <a:t> </a:t>
            </a:r>
            <a:r>
              <a:rPr lang="en-US" sz="1400" b="0" i="0" u="none" strike="noStrike" kern="1200" dirty="0" smtClean="0">
                <a:solidFill>
                  <a:schemeClr val="tx1"/>
                </a:solidFill>
                <a:effectLst/>
                <a:latin typeface="+mn-lt"/>
                <a:ea typeface="+mn-ea"/>
                <a:cs typeface="+mn-cs"/>
              </a:rPr>
              <a:t>0,1%</a:t>
            </a:r>
            <a:r>
              <a:rPr lang="en-US" dirty="0" smtClean="0"/>
              <a:t> </a:t>
            </a:r>
            <a:r>
              <a:rPr lang="en-US" sz="1400" b="0" i="0" u="none" strike="noStrike" kern="1200" dirty="0" smtClean="0">
                <a:solidFill>
                  <a:schemeClr val="tx1"/>
                </a:solidFill>
                <a:effectLst/>
                <a:latin typeface="+mn-lt"/>
                <a:ea typeface="+mn-ea"/>
                <a:cs typeface="+mn-cs"/>
              </a:rPr>
              <a:t>4 552 766</a:t>
            </a:r>
            <a:r>
              <a:rPr lang="en-US" dirty="0" smtClean="0"/>
              <a:t> </a:t>
            </a:r>
            <a:r>
              <a:rPr lang="en-US" sz="1400" b="0" i="0" u="none" strike="noStrike" kern="1200" dirty="0" smtClean="0">
                <a:solidFill>
                  <a:schemeClr val="tx1"/>
                </a:solidFill>
                <a:effectLst/>
                <a:latin typeface="+mn-lt"/>
                <a:ea typeface="+mn-ea"/>
                <a:cs typeface="+mn-cs"/>
              </a:rPr>
              <a:t>0,6%</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=131</a:t>
            </a:r>
            <a:r>
              <a:rPr lang="en-US" dirty="0" smtClean="0"/>
              <a:t> </a:t>
            </a:r>
            <a:r>
              <a:rPr lang="en-US" sz="1400" b="0" i="0" u="none" strike="noStrike" kern="1200" dirty="0" smtClean="0">
                <a:solidFill>
                  <a:schemeClr val="tx1"/>
                </a:solidFill>
                <a:effectLst/>
                <a:latin typeface="+mn-lt"/>
                <a:ea typeface="+mn-ea"/>
                <a:cs typeface="+mn-cs"/>
              </a:rPr>
              <a:t>class</a:t>
            </a:r>
            <a:r>
              <a:rPr lang="en-US" dirty="0" smtClean="0"/>
              <a:t> </a:t>
            </a:r>
            <a:r>
              <a:rPr lang="en-US" sz="1400" b="0" i="0" u="none" strike="noStrike" kern="1200" dirty="0" err="1" smtClean="0">
                <a:solidFill>
                  <a:schemeClr val="tx1"/>
                </a:solidFill>
                <a:effectLst/>
                <a:latin typeface="+mn-lt"/>
                <a:ea typeface="+mn-ea"/>
                <a:cs typeface="+mn-cs"/>
              </a:rPr>
              <a:t>Insecta</a:t>
            </a:r>
            <a:r>
              <a:rPr lang="en-US" dirty="0" smtClean="0"/>
              <a:t> </a:t>
            </a:r>
            <a:r>
              <a:rPr lang="en-US" sz="1400" b="0" i="0" u="none" strike="noStrike" kern="1200" dirty="0" smtClean="0">
                <a:solidFill>
                  <a:schemeClr val="tx1"/>
                </a:solidFill>
                <a:effectLst/>
                <a:latin typeface="+mn-lt"/>
                <a:ea typeface="+mn-ea"/>
                <a:cs typeface="+mn-cs"/>
              </a:rPr>
              <a:t>Insects</a:t>
            </a:r>
            <a:r>
              <a:rPr lang="en-US" dirty="0" smtClean="0"/>
              <a:t> </a:t>
            </a:r>
            <a:r>
              <a:rPr lang="en-US" sz="1400" b="0" i="0" u="none" strike="noStrike" kern="1200" dirty="0" smtClean="0">
                <a:solidFill>
                  <a:schemeClr val="tx1"/>
                </a:solidFill>
                <a:effectLst/>
                <a:latin typeface="+mn-lt"/>
                <a:ea typeface="+mn-ea"/>
                <a:cs typeface="+mn-cs"/>
              </a:rPr>
              <a:t>1 616 316</a:t>
            </a:r>
            <a:r>
              <a:rPr lang="en-US" dirty="0" smtClean="0"/>
              <a:t> </a:t>
            </a:r>
            <a:r>
              <a:rPr lang="en-US" sz="1400" b="0" i="0" u="none" strike="noStrike" kern="1200" dirty="0" smtClean="0">
                <a:solidFill>
                  <a:schemeClr val="tx1"/>
                </a:solidFill>
                <a:effectLst/>
                <a:latin typeface="+mn-lt"/>
                <a:ea typeface="+mn-ea"/>
                <a:cs typeface="+mn-cs"/>
              </a:rPr>
              <a:t>7%</a:t>
            </a:r>
            <a:r>
              <a:rPr lang="en-US" dirty="0" smtClean="0"/>
              <a:t> </a:t>
            </a:r>
            <a:r>
              <a:rPr lang="en-US" sz="1400" b="0" i="0" u="none" strike="noStrike" kern="1200" dirty="0" smtClean="0">
                <a:solidFill>
                  <a:schemeClr val="tx1"/>
                </a:solidFill>
                <a:effectLst/>
                <a:latin typeface="+mn-lt"/>
                <a:ea typeface="+mn-ea"/>
                <a:cs typeface="+mn-cs"/>
              </a:rPr>
              <a:t>1 530 914</a:t>
            </a:r>
            <a:r>
              <a:rPr lang="en-US" dirty="0" smtClean="0"/>
              <a:t> </a:t>
            </a:r>
            <a:r>
              <a:rPr lang="en-US" sz="1400" b="0" i="0" u="none" strike="noStrike" kern="1200" dirty="0" smtClean="0">
                <a:solidFill>
                  <a:schemeClr val="tx1"/>
                </a:solidFill>
                <a:effectLst/>
                <a:latin typeface="+mn-lt"/>
                <a:ea typeface="+mn-ea"/>
                <a:cs typeface="+mn-cs"/>
              </a:rPr>
              <a:t>6,7%</a:t>
            </a:r>
            <a:r>
              <a:rPr lang="en-US" dirty="0" smtClean="0"/>
              <a:t> </a:t>
            </a:r>
            <a:r>
              <a:rPr lang="en-US" sz="1400" b="0" i="0" u="none" strike="noStrike" kern="1200" dirty="0" smtClean="0">
                <a:solidFill>
                  <a:schemeClr val="tx1"/>
                </a:solidFill>
                <a:effectLst/>
                <a:latin typeface="+mn-lt"/>
                <a:ea typeface="+mn-ea"/>
                <a:cs typeface="+mn-cs"/>
              </a:rPr>
              <a:t>73 725 958</a:t>
            </a:r>
            <a:r>
              <a:rPr lang="en-US" dirty="0" smtClean="0"/>
              <a:t> </a:t>
            </a:r>
            <a:r>
              <a:rPr lang="en-US" sz="1400" b="0" i="0" u="none" strike="noStrike" kern="1200" dirty="0" smtClean="0">
                <a:solidFill>
                  <a:schemeClr val="tx1"/>
                </a:solidFill>
                <a:effectLst/>
                <a:latin typeface="+mn-lt"/>
                <a:ea typeface="+mn-ea"/>
                <a:cs typeface="+mn-cs"/>
              </a:rPr>
              <a:t>9,1%</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=216</a:t>
            </a:r>
            <a:r>
              <a:rPr lang="en-US" dirty="0" smtClean="0"/>
              <a:t> </a:t>
            </a:r>
            <a:r>
              <a:rPr lang="en-US" sz="1400" b="0" i="0" u="none" strike="noStrike" kern="1200" dirty="0" smtClean="0">
                <a:solidFill>
                  <a:schemeClr val="tx1"/>
                </a:solidFill>
                <a:effectLst/>
                <a:latin typeface="+mn-lt"/>
                <a:ea typeface="+mn-ea"/>
                <a:cs typeface="+mn-cs"/>
              </a:rPr>
              <a:t>class</a:t>
            </a:r>
            <a:r>
              <a:rPr lang="en-US" dirty="0" smtClean="0"/>
              <a:t> </a:t>
            </a:r>
            <a:r>
              <a:rPr lang="en-US" sz="1400" b="0" i="0" u="none" strike="noStrike" kern="1200" dirty="0" err="1" smtClean="0">
                <a:solidFill>
                  <a:schemeClr val="tx1"/>
                </a:solidFill>
                <a:effectLst/>
                <a:latin typeface="+mn-lt"/>
                <a:ea typeface="+mn-ea"/>
                <a:cs typeface="+mn-cs"/>
              </a:rPr>
              <a:t>Reptilia</a:t>
            </a:r>
            <a:r>
              <a:rPr lang="en-US" dirty="0" smtClean="0"/>
              <a:t> </a:t>
            </a:r>
            <a:r>
              <a:rPr lang="en-US" sz="1400" b="0" i="0" u="none" strike="noStrike" kern="1200" dirty="0" smtClean="0">
                <a:solidFill>
                  <a:schemeClr val="tx1"/>
                </a:solidFill>
                <a:effectLst/>
                <a:latin typeface="+mn-lt"/>
                <a:ea typeface="+mn-ea"/>
                <a:cs typeface="+mn-cs"/>
              </a:rPr>
              <a:t>Reptiles</a:t>
            </a:r>
            <a:r>
              <a:rPr lang="en-US" dirty="0" smtClean="0"/>
              <a:t> </a:t>
            </a:r>
            <a:r>
              <a:rPr lang="en-US" sz="1400" b="0" i="0" u="none" strike="noStrike" kern="1200" dirty="0" smtClean="0">
                <a:solidFill>
                  <a:schemeClr val="tx1"/>
                </a:solidFill>
                <a:effectLst/>
                <a:latin typeface="+mn-lt"/>
                <a:ea typeface="+mn-ea"/>
                <a:cs typeface="+mn-cs"/>
              </a:rPr>
              <a:t>7 671</a:t>
            </a:r>
            <a:r>
              <a:rPr lang="en-US" dirty="0" smtClean="0"/>
              <a:t> </a:t>
            </a:r>
            <a:r>
              <a:rPr lang="en-US" sz="1400" b="0" i="0" u="none" strike="noStrike" kern="1200" dirty="0" smtClean="0">
                <a:solidFill>
                  <a:schemeClr val="tx1"/>
                </a:solidFill>
                <a:effectLst/>
                <a:latin typeface="+mn-lt"/>
                <a:ea typeface="+mn-ea"/>
                <a:cs typeface="+mn-cs"/>
              </a:rPr>
              <a:t>0%</a:t>
            </a:r>
            <a:r>
              <a:rPr lang="en-US" dirty="0" smtClean="0"/>
              <a:t> </a:t>
            </a:r>
            <a:r>
              <a:rPr lang="en-US" sz="1400" b="0" i="0" u="none" strike="noStrike" kern="1200" dirty="0" smtClean="0">
                <a:solidFill>
                  <a:schemeClr val="tx1"/>
                </a:solidFill>
                <a:effectLst/>
                <a:latin typeface="+mn-lt"/>
                <a:ea typeface="+mn-ea"/>
                <a:cs typeface="+mn-cs"/>
              </a:rPr>
              <a:t>7 853</a:t>
            </a:r>
            <a:r>
              <a:rPr lang="en-US" dirty="0" smtClean="0"/>
              <a:t> </a:t>
            </a:r>
            <a:r>
              <a:rPr lang="en-US" sz="1400" b="0" i="0" u="none" strike="noStrike" kern="1200" dirty="0" smtClean="0">
                <a:solidFill>
                  <a:schemeClr val="tx1"/>
                </a:solidFill>
                <a:effectLst/>
                <a:latin typeface="+mn-lt"/>
                <a:ea typeface="+mn-ea"/>
                <a:cs typeface="+mn-cs"/>
              </a:rPr>
              <a:t>0,0%</a:t>
            </a:r>
            <a:r>
              <a:rPr lang="en-US" dirty="0" smtClean="0"/>
              <a:t> </a:t>
            </a:r>
            <a:r>
              <a:rPr lang="en-US" sz="1400" b="0" i="0" u="none" strike="noStrike" kern="1200" dirty="0" smtClean="0">
                <a:solidFill>
                  <a:schemeClr val="tx1"/>
                </a:solidFill>
                <a:effectLst/>
                <a:latin typeface="+mn-lt"/>
                <a:ea typeface="+mn-ea"/>
                <a:cs typeface="+mn-cs"/>
              </a:rPr>
              <a:t>5 622 982</a:t>
            </a:r>
            <a:r>
              <a:rPr lang="en-US" dirty="0" smtClean="0"/>
              <a:t> </a:t>
            </a:r>
            <a:r>
              <a:rPr lang="en-US" sz="1400" b="0" i="0" u="none" strike="noStrike" kern="1200" dirty="0" smtClean="0">
                <a:solidFill>
                  <a:schemeClr val="tx1"/>
                </a:solidFill>
                <a:effectLst/>
                <a:latin typeface="+mn-lt"/>
                <a:ea typeface="+mn-ea"/>
                <a:cs typeface="+mn-cs"/>
              </a:rPr>
              <a:t>0,7%</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=358</a:t>
            </a:r>
            <a:r>
              <a:rPr lang="en-US" dirty="0" smtClean="0"/>
              <a:t> </a:t>
            </a:r>
            <a:r>
              <a:rPr lang="en-US" sz="1400" b="0" i="0" u="none" strike="noStrike" kern="1200" dirty="0" smtClean="0">
                <a:solidFill>
                  <a:schemeClr val="tx1"/>
                </a:solidFill>
                <a:effectLst/>
                <a:latin typeface="+mn-lt"/>
                <a:ea typeface="+mn-ea"/>
                <a:cs typeface="+mn-cs"/>
              </a:rPr>
              <a:t>phylum</a:t>
            </a:r>
            <a:r>
              <a:rPr lang="en-US" dirty="0" smtClean="0"/>
              <a:t> </a:t>
            </a:r>
            <a:r>
              <a:rPr lang="en-US" sz="1400" b="0" i="0" u="none" strike="noStrike" kern="1200" dirty="0" smtClean="0">
                <a:solidFill>
                  <a:schemeClr val="tx1"/>
                </a:solidFill>
                <a:effectLst/>
                <a:latin typeface="+mn-lt"/>
                <a:ea typeface="+mn-ea"/>
                <a:cs typeface="+mn-cs"/>
              </a:rPr>
              <a:t>Mollusca</a:t>
            </a:r>
            <a:r>
              <a:rPr lang="en-US" dirty="0" smtClean="0"/>
              <a:t> </a:t>
            </a:r>
            <a:r>
              <a:rPr lang="en-US" sz="1400" b="0" i="0" u="none" strike="noStrike" kern="1200" dirty="0" err="1" smtClean="0">
                <a:solidFill>
                  <a:schemeClr val="tx1"/>
                </a:solidFill>
                <a:effectLst/>
                <a:latin typeface="+mn-lt"/>
                <a:ea typeface="+mn-ea"/>
                <a:cs typeface="+mn-cs"/>
              </a:rPr>
              <a:t>Molluscs</a:t>
            </a:r>
            <a:r>
              <a:rPr lang="en-US" dirty="0" smtClean="0"/>
              <a:t> </a:t>
            </a:r>
            <a:r>
              <a:rPr lang="en-US" sz="1400" b="0" i="0" u="none" strike="noStrike" kern="1200" dirty="0" smtClean="0">
                <a:solidFill>
                  <a:schemeClr val="tx1"/>
                </a:solidFill>
                <a:effectLst/>
                <a:latin typeface="+mn-lt"/>
                <a:ea typeface="+mn-ea"/>
                <a:cs typeface="+mn-cs"/>
              </a:rPr>
              <a:t>139 001</a:t>
            </a:r>
            <a:r>
              <a:rPr lang="en-US" dirty="0" smtClean="0"/>
              <a:t> </a:t>
            </a:r>
            <a:r>
              <a:rPr lang="en-US" sz="1400" b="0" i="0" u="none" strike="noStrike" kern="1200" dirty="0" smtClean="0">
                <a:solidFill>
                  <a:schemeClr val="tx1"/>
                </a:solidFill>
                <a:effectLst/>
                <a:latin typeface="+mn-lt"/>
                <a:ea typeface="+mn-ea"/>
                <a:cs typeface="+mn-cs"/>
              </a:rPr>
              <a:t>1%</a:t>
            </a:r>
            <a:r>
              <a:rPr lang="en-US" dirty="0" smtClean="0"/>
              <a:t> </a:t>
            </a:r>
            <a:r>
              <a:rPr lang="en-US" sz="1400" b="0" i="0" u="none" strike="noStrike" kern="1200" dirty="0" smtClean="0">
                <a:solidFill>
                  <a:schemeClr val="tx1"/>
                </a:solidFill>
                <a:effectLst/>
                <a:latin typeface="+mn-lt"/>
                <a:ea typeface="+mn-ea"/>
                <a:cs typeface="+mn-cs"/>
              </a:rPr>
              <a:t>132 758</a:t>
            </a:r>
            <a:r>
              <a:rPr lang="en-US" dirty="0" smtClean="0"/>
              <a:t> </a:t>
            </a:r>
            <a:r>
              <a:rPr lang="en-US" sz="1400" b="0" i="0" u="none" strike="noStrike" kern="1200" dirty="0" smtClean="0">
                <a:solidFill>
                  <a:schemeClr val="tx1"/>
                </a:solidFill>
                <a:effectLst/>
                <a:latin typeface="+mn-lt"/>
                <a:ea typeface="+mn-ea"/>
                <a:cs typeface="+mn-cs"/>
              </a:rPr>
              <a:t>0,6%</a:t>
            </a:r>
            <a:r>
              <a:rPr lang="en-US" dirty="0" smtClean="0"/>
              <a:t> </a:t>
            </a:r>
            <a:r>
              <a:rPr lang="en-US" sz="1400" b="0" i="0" u="none" strike="noStrike" kern="1200" dirty="0" smtClean="0">
                <a:solidFill>
                  <a:schemeClr val="tx1"/>
                </a:solidFill>
                <a:effectLst/>
                <a:latin typeface="+mn-lt"/>
                <a:ea typeface="+mn-ea"/>
                <a:cs typeface="+mn-cs"/>
              </a:rPr>
              <a:t>10 791 354</a:t>
            </a:r>
            <a:r>
              <a:rPr lang="en-US" dirty="0" smtClean="0"/>
              <a:t> </a:t>
            </a:r>
            <a:r>
              <a:rPr lang="en-US" sz="1400" b="0" i="0" u="none" strike="noStrike" kern="1200" dirty="0" smtClean="0">
                <a:solidFill>
                  <a:schemeClr val="tx1"/>
                </a:solidFill>
                <a:effectLst/>
                <a:latin typeface="+mn-lt"/>
                <a:ea typeface="+mn-ea"/>
                <a:cs typeface="+mn-cs"/>
              </a:rPr>
              <a:t>1,3%</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=52</a:t>
            </a:r>
            <a:r>
              <a:rPr lang="en-US" dirty="0" smtClean="0"/>
              <a:t> </a:t>
            </a:r>
            <a:r>
              <a:rPr lang="en-US" sz="1400" b="0" i="0" u="none" strike="noStrike" kern="1200" dirty="0" smtClean="0">
                <a:solidFill>
                  <a:schemeClr val="tx1"/>
                </a:solidFill>
                <a:effectLst/>
                <a:latin typeface="+mn-lt"/>
                <a:ea typeface="+mn-ea"/>
                <a:cs typeface="+mn-cs"/>
              </a:rPr>
              <a:t>class</a:t>
            </a:r>
            <a:r>
              <a:rPr lang="en-US" dirty="0" smtClean="0"/>
              <a:t> </a:t>
            </a:r>
            <a:r>
              <a:rPr lang="en-US" sz="1400" b="0" i="0" u="none" strike="noStrike" kern="1200" dirty="0" err="1" smtClean="0">
                <a:solidFill>
                  <a:schemeClr val="tx1"/>
                </a:solidFill>
                <a:effectLst/>
                <a:latin typeface="+mn-lt"/>
                <a:ea typeface="+mn-ea"/>
                <a:cs typeface="+mn-cs"/>
              </a:rPr>
              <a:t>Arachnida</a:t>
            </a:r>
            <a:r>
              <a:rPr lang="en-US" dirty="0" smtClean="0"/>
              <a:t> </a:t>
            </a:r>
            <a:r>
              <a:rPr lang="en-US" sz="1400" b="0" i="0" u="none" strike="noStrike" kern="1200" dirty="0" smtClean="0">
                <a:solidFill>
                  <a:schemeClr val="tx1"/>
                </a:solidFill>
                <a:effectLst/>
                <a:latin typeface="+mn-lt"/>
                <a:ea typeface="+mn-ea"/>
                <a:cs typeface="+mn-cs"/>
              </a:rPr>
              <a:t>Arachnids</a:t>
            </a:r>
            <a:r>
              <a:rPr lang="en-US" dirty="0" smtClean="0"/>
              <a:t> </a:t>
            </a:r>
            <a:r>
              <a:rPr lang="en-US" sz="1400" b="0" i="0" u="none" strike="noStrike" kern="1200" dirty="0" smtClean="0">
                <a:solidFill>
                  <a:schemeClr val="tx1"/>
                </a:solidFill>
                <a:effectLst/>
                <a:latin typeface="+mn-lt"/>
                <a:ea typeface="+mn-ea"/>
                <a:cs typeface="+mn-cs"/>
              </a:rPr>
              <a:t>50 022</a:t>
            </a:r>
            <a:r>
              <a:rPr lang="en-US" dirty="0" smtClean="0"/>
              <a:t> </a:t>
            </a:r>
            <a:r>
              <a:rPr lang="en-US" sz="1400" b="0" i="0" u="none" strike="noStrike" kern="1200" dirty="0" smtClean="0">
                <a:solidFill>
                  <a:schemeClr val="tx1"/>
                </a:solidFill>
                <a:effectLst/>
                <a:latin typeface="+mn-lt"/>
                <a:ea typeface="+mn-ea"/>
                <a:cs typeface="+mn-cs"/>
              </a:rPr>
              <a:t>0%</a:t>
            </a:r>
            <a:r>
              <a:rPr lang="en-US" dirty="0" smtClean="0"/>
              <a:t> </a:t>
            </a:r>
            <a:r>
              <a:rPr lang="en-US" sz="1400" b="0" i="0" u="none" strike="noStrike" kern="1200" dirty="0" smtClean="0">
                <a:solidFill>
                  <a:schemeClr val="tx1"/>
                </a:solidFill>
                <a:effectLst/>
                <a:latin typeface="+mn-lt"/>
                <a:ea typeface="+mn-ea"/>
                <a:cs typeface="+mn-cs"/>
              </a:rPr>
              <a:t>50 698</a:t>
            </a:r>
            <a:r>
              <a:rPr lang="en-US" dirty="0" smtClean="0"/>
              <a:t> </a:t>
            </a:r>
            <a:r>
              <a:rPr lang="en-US" sz="1400" b="0" i="0" u="none" strike="noStrike" kern="1200" dirty="0" smtClean="0">
                <a:solidFill>
                  <a:schemeClr val="tx1"/>
                </a:solidFill>
                <a:effectLst/>
                <a:latin typeface="+mn-lt"/>
                <a:ea typeface="+mn-ea"/>
                <a:cs typeface="+mn-cs"/>
              </a:rPr>
              <a:t>0,2%</a:t>
            </a:r>
            <a:r>
              <a:rPr lang="en-US" dirty="0" smtClean="0"/>
              <a:t> </a:t>
            </a:r>
            <a:r>
              <a:rPr lang="en-US" sz="1400" b="0" i="0" u="none" strike="noStrike" kern="1200" dirty="0" smtClean="0">
                <a:solidFill>
                  <a:schemeClr val="tx1"/>
                </a:solidFill>
                <a:effectLst/>
                <a:latin typeface="+mn-lt"/>
                <a:ea typeface="+mn-ea"/>
                <a:cs typeface="+mn-cs"/>
              </a:rPr>
              <a:t>2 914 334</a:t>
            </a:r>
            <a:r>
              <a:rPr lang="en-US" dirty="0" smtClean="0"/>
              <a:t> </a:t>
            </a:r>
            <a:r>
              <a:rPr lang="en-US" sz="1400" b="0" i="0" u="none" strike="noStrike" kern="1200" dirty="0" smtClean="0">
                <a:solidFill>
                  <a:schemeClr val="tx1"/>
                </a:solidFill>
                <a:effectLst/>
                <a:latin typeface="+mn-lt"/>
                <a:ea typeface="+mn-ea"/>
                <a:cs typeface="+mn-cs"/>
              </a:rPr>
              <a:t>0,4%</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=367</a:t>
            </a:r>
            <a:r>
              <a:rPr lang="en-US" dirty="0" smtClean="0"/>
              <a:t> </a:t>
            </a:r>
            <a:r>
              <a:rPr lang="en-US" sz="1400" b="0" i="0" u="none" strike="noStrike" kern="1200" dirty="0" smtClean="0">
                <a:solidFill>
                  <a:schemeClr val="tx1"/>
                </a:solidFill>
                <a:effectLst/>
                <a:latin typeface="+mn-lt"/>
                <a:ea typeface="+mn-ea"/>
                <a:cs typeface="+mn-cs"/>
              </a:rPr>
              <a:t>phylum</a:t>
            </a:r>
            <a:r>
              <a:rPr lang="en-US" dirty="0" smtClean="0"/>
              <a:t> </a:t>
            </a:r>
            <a:r>
              <a:rPr lang="en-US" sz="1400" b="0" i="0" u="none" strike="noStrike" kern="1200" dirty="0" err="1" smtClean="0">
                <a:solidFill>
                  <a:schemeClr val="tx1"/>
                </a:solidFill>
                <a:effectLst/>
                <a:latin typeface="+mn-lt"/>
                <a:ea typeface="+mn-ea"/>
                <a:cs typeface="+mn-cs"/>
              </a:rPr>
              <a:t>Tracheophyta</a:t>
            </a:r>
            <a:r>
              <a:rPr lang="en-US" dirty="0" smtClean="0"/>
              <a:t> </a:t>
            </a:r>
            <a:r>
              <a:rPr lang="en-US" sz="1400" b="0" i="0" u="none" strike="noStrike" kern="1200" dirty="0" smtClean="0">
                <a:solidFill>
                  <a:schemeClr val="tx1"/>
                </a:solidFill>
                <a:effectLst/>
                <a:latin typeface="+mn-lt"/>
                <a:ea typeface="+mn-ea"/>
                <a:cs typeface="+mn-cs"/>
              </a:rPr>
              <a:t>Flowering plants</a:t>
            </a:r>
            <a:r>
              <a:rPr lang="en-US" dirty="0" smtClean="0"/>
              <a:t> </a:t>
            </a:r>
            <a:r>
              <a:rPr lang="en-US" sz="1400" b="0" i="0" u="none" strike="noStrike" kern="1200" dirty="0" smtClean="0">
                <a:solidFill>
                  <a:schemeClr val="tx1"/>
                </a:solidFill>
                <a:effectLst/>
                <a:latin typeface="+mn-lt"/>
                <a:ea typeface="+mn-ea"/>
                <a:cs typeface="+mn-cs"/>
              </a:rPr>
              <a:t>4 450 373</a:t>
            </a:r>
            <a:r>
              <a:rPr lang="en-US" dirty="0" smtClean="0"/>
              <a:t> </a:t>
            </a:r>
            <a:r>
              <a:rPr lang="en-US" sz="1400" b="0" i="0" u="none" strike="noStrike" kern="1200" dirty="0" smtClean="0">
                <a:solidFill>
                  <a:schemeClr val="tx1"/>
                </a:solidFill>
                <a:effectLst/>
                <a:latin typeface="+mn-lt"/>
                <a:ea typeface="+mn-ea"/>
                <a:cs typeface="+mn-cs"/>
              </a:rPr>
              <a:t>20%</a:t>
            </a:r>
            <a:r>
              <a:rPr lang="en-US" dirty="0" smtClean="0"/>
              <a:t> </a:t>
            </a:r>
            <a:r>
              <a:rPr lang="en-US" sz="1400" b="0" i="0" u="none" strike="noStrike" kern="1200" dirty="0" smtClean="0">
                <a:solidFill>
                  <a:schemeClr val="tx1"/>
                </a:solidFill>
                <a:effectLst/>
                <a:latin typeface="+mn-lt"/>
                <a:ea typeface="+mn-ea"/>
                <a:cs typeface="+mn-cs"/>
              </a:rPr>
              <a:t>5 248 418</a:t>
            </a:r>
            <a:r>
              <a:rPr lang="en-US" dirty="0" smtClean="0"/>
              <a:t> </a:t>
            </a:r>
            <a:r>
              <a:rPr lang="en-US" sz="1400" b="0" i="0" u="none" strike="noStrike" kern="1200" dirty="0" smtClean="0">
                <a:solidFill>
                  <a:schemeClr val="tx1"/>
                </a:solidFill>
                <a:effectLst/>
                <a:latin typeface="+mn-lt"/>
                <a:ea typeface="+mn-ea"/>
                <a:cs typeface="+mn-cs"/>
              </a:rPr>
              <a:t>22,9%</a:t>
            </a:r>
            <a:r>
              <a:rPr lang="en-US" dirty="0" smtClean="0"/>
              <a:t> </a:t>
            </a:r>
            <a:r>
              <a:rPr lang="en-US" sz="1400" b="0" i="0" u="none" strike="noStrike" kern="1200" dirty="0" smtClean="0">
                <a:solidFill>
                  <a:schemeClr val="tx1"/>
                </a:solidFill>
                <a:effectLst/>
                <a:latin typeface="+mn-lt"/>
                <a:ea typeface="+mn-ea"/>
                <a:cs typeface="+mn-cs"/>
              </a:rPr>
              <a:t>193 813 553</a:t>
            </a:r>
            <a:r>
              <a:rPr lang="en-US" dirty="0" smtClean="0"/>
              <a:t> </a:t>
            </a:r>
            <a:r>
              <a:rPr lang="en-US" sz="1400" b="0" i="0" u="none" strike="noStrike" kern="1200" dirty="0" smtClean="0">
                <a:solidFill>
                  <a:schemeClr val="tx1"/>
                </a:solidFill>
                <a:effectLst/>
                <a:latin typeface="+mn-lt"/>
                <a:ea typeface="+mn-ea"/>
                <a:cs typeface="+mn-cs"/>
              </a:rPr>
              <a:t>23,9%</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=7707728</a:t>
            </a:r>
            <a:r>
              <a:rPr lang="en-US" dirty="0" smtClean="0"/>
              <a:t> </a:t>
            </a:r>
            <a:r>
              <a:rPr lang="en-US" sz="1400" b="0" i="0" u="none" strike="noStrike" kern="1200" dirty="0" smtClean="0">
                <a:solidFill>
                  <a:schemeClr val="tx1"/>
                </a:solidFill>
                <a:effectLst/>
                <a:latin typeface="+mn-lt"/>
                <a:ea typeface="+mn-ea"/>
                <a:cs typeface="+mn-cs"/>
              </a:rPr>
              <a:t>superclass</a:t>
            </a:r>
            <a:r>
              <a:rPr lang="en-US" dirty="0" smtClean="0"/>
              <a:t> </a:t>
            </a:r>
            <a:r>
              <a:rPr lang="en-US" sz="1400" b="0" i="0" u="none" strike="noStrike" kern="1200" dirty="0" err="1" smtClean="0">
                <a:solidFill>
                  <a:schemeClr val="tx1"/>
                </a:solidFill>
                <a:effectLst/>
                <a:latin typeface="+mn-lt"/>
                <a:ea typeface="+mn-ea"/>
                <a:cs typeface="+mn-cs"/>
              </a:rPr>
              <a:t>Gymnospermae</a:t>
            </a:r>
            <a:r>
              <a:rPr lang="en-US" dirty="0" smtClean="0"/>
              <a:t> </a:t>
            </a:r>
            <a:r>
              <a:rPr lang="en-US" sz="1400" b="0" i="0" u="none" strike="noStrike" kern="1200" dirty="0" smtClean="0">
                <a:solidFill>
                  <a:schemeClr val="tx1"/>
                </a:solidFill>
                <a:effectLst/>
                <a:latin typeface="+mn-lt"/>
                <a:ea typeface="+mn-ea"/>
                <a:cs typeface="+mn-cs"/>
              </a:rPr>
              <a:t>Gymnosperms</a:t>
            </a:r>
            <a:r>
              <a:rPr lang="en-US" dirty="0" smtClean="0"/>
              <a:t> </a:t>
            </a:r>
            <a:r>
              <a:rPr lang="en-US" sz="1400" b="0" i="0" u="none" strike="noStrike" kern="1200" dirty="0" smtClean="0">
                <a:solidFill>
                  <a:schemeClr val="tx1"/>
                </a:solidFill>
                <a:effectLst/>
                <a:latin typeface="+mn-lt"/>
                <a:ea typeface="+mn-ea"/>
                <a:cs typeface="+mn-cs"/>
              </a:rPr>
              <a:t>67 522</a:t>
            </a:r>
            <a:r>
              <a:rPr lang="en-US" dirty="0" smtClean="0"/>
              <a:t> </a:t>
            </a:r>
            <a:r>
              <a:rPr lang="en-US" sz="1400" b="0" i="0" u="none" strike="noStrike" kern="1200" dirty="0" smtClean="0">
                <a:solidFill>
                  <a:schemeClr val="tx1"/>
                </a:solidFill>
                <a:effectLst/>
                <a:latin typeface="+mn-lt"/>
                <a:ea typeface="+mn-ea"/>
                <a:cs typeface="+mn-cs"/>
              </a:rPr>
              <a:t>0%</a:t>
            </a:r>
            <a:r>
              <a:rPr lang="en-US" dirty="0" smtClean="0"/>
              <a:t> </a:t>
            </a:r>
            <a:r>
              <a:rPr lang="en-US" sz="1400" b="0" i="0" u="none" strike="noStrike" kern="1200" dirty="0" smtClean="0">
                <a:solidFill>
                  <a:schemeClr val="tx1"/>
                </a:solidFill>
                <a:effectLst/>
                <a:latin typeface="+mn-lt"/>
                <a:ea typeface="+mn-ea"/>
                <a:cs typeface="+mn-cs"/>
              </a:rPr>
              <a:t>1 573</a:t>
            </a:r>
            <a:r>
              <a:rPr lang="en-US" dirty="0" smtClean="0"/>
              <a:t> </a:t>
            </a:r>
            <a:r>
              <a:rPr lang="en-US" sz="1400" b="0" i="0" u="none" strike="noStrike" kern="1200" dirty="0" smtClean="0">
                <a:solidFill>
                  <a:schemeClr val="tx1"/>
                </a:solidFill>
                <a:effectLst/>
                <a:latin typeface="+mn-lt"/>
                <a:ea typeface="+mn-ea"/>
                <a:cs typeface="+mn-cs"/>
              </a:rPr>
              <a:t>0,0%</a:t>
            </a:r>
            <a:r>
              <a:rPr lang="en-US" dirty="0" smtClean="0"/>
              <a:t> </a:t>
            </a:r>
            <a:r>
              <a:rPr lang="en-US" sz="1400" b="0" i="0" u="none" strike="noStrike" kern="1200" dirty="0" smtClean="0">
                <a:solidFill>
                  <a:schemeClr val="tx1"/>
                </a:solidFill>
                <a:effectLst/>
                <a:latin typeface="+mn-lt"/>
                <a:ea typeface="+mn-ea"/>
                <a:cs typeface="+mn-cs"/>
              </a:rPr>
              <a:t>103 933</a:t>
            </a:r>
            <a:r>
              <a:rPr lang="en-US" dirty="0" smtClean="0"/>
              <a:t> </a:t>
            </a:r>
            <a:r>
              <a:rPr lang="en-US" sz="1400" b="0" i="0" u="none" strike="noStrike" kern="1200" dirty="0" smtClean="0">
                <a:solidFill>
                  <a:schemeClr val="tx1"/>
                </a:solidFill>
                <a:effectLst/>
                <a:latin typeface="+mn-lt"/>
                <a:ea typeface="+mn-ea"/>
                <a:cs typeface="+mn-cs"/>
              </a:rPr>
              <a:t>0,0%</a:t>
            </a:r>
            <a:r>
              <a:rPr lang="en-US" dirty="0" smtClean="0"/>
              <a:t> </a:t>
            </a:r>
            <a:r>
              <a:rPr lang="en-US" sz="1400" b="0" i="0" u="none" strike="noStrike" kern="1200" dirty="0" smtClean="0">
                <a:solidFill>
                  <a:schemeClr val="tx1"/>
                </a:solidFill>
                <a:effectLst/>
                <a:latin typeface="+mn-lt"/>
                <a:ea typeface="+mn-ea"/>
                <a:cs typeface="+mn-cs"/>
              </a:rPr>
              <a:t>phylum</a:t>
            </a:r>
            <a:r>
              <a:rPr lang="en-US" dirty="0" smtClean="0"/>
              <a:t> </a:t>
            </a:r>
            <a:r>
              <a:rPr lang="en-US" sz="1400" b="0" i="0" u="none" strike="noStrike" kern="1200" dirty="0" err="1" smtClean="0">
                <a:solidFill>
                  <a:schemeClr val="tx1"/>
                </a:solidFill>
                <a:effectLst/>
                <a:latin typeface="+mn-lt"/>
                <a:ea typeface="+mn-ea"/>
                <a:cs typeface="+mn-cs"/>
              </a:rPr>
              <a:t>Pteridophyta</a:t>
            </a:r>
            <a:r>
              <a:rPr lang="en-US" dirty="0" smtClean="0"/>
              <a:t> </a:t>
            </a:r>
            <a:r>
              <a:rPr lang="en-US" sz="1400" b="0" i="0" u="none" strike="noStrike" kern="1200" dirty="0" smtClean="0">
                <a:solidFill>
                  <a:schemeClr val="tx1"/>
                </a:solidFill>
                <a:effectLst/>
                <a:latin typeface="+mn-lt"/>
                <a:ea typeface="+mn-ea"/>
                <a:cs typeface="+mn-cs"/>
              </a:rPr>
              <a:t>Ferns</a:t>
            </a:r>
            <a:r>
              <a:rPr lang="en-US" dirty="0" smtClean="0"/>
              <a:t> </a:t>
            </a:r>
            <a:r>
              <a:rPr lang="en-US" sz="1400" b="0" i="0" u="none" strike="noStrike" kern="1200" dirty="0" smtClean="0">
                <a:solidFill>
                  <a:schemeClr val="tx1"/>
                </a:solidFill>
                <a:effectLst/>
                <a:latin typeface="+mn-lt"/>
                <a:ea typeface="+mn-ea"/>
                <a:cs typeface="+mn-cs"/>
              </a:rPr>
              <a:t>287 546</a:t>
            </a:r>
            <a:r>
              <a:rPr lang="en-US" dirty="0" smtClean="0"/>
              <a:t> </a:t>
            </a:r>
            <a:r>
              <a:rPr lang="en-US" sz="1400" b="0" i="0" u="none" strike="noStrike" kern="1200" dirty="0" smtClean="0">
                <a:solidFill>
                  <a:schemeClr val="tx1"/>
                </a:solidFill>
                <a:effectLst/>
                <a:latin typeface="+mn-lt"/>
                <a:ea typeface="+mn-ea"/>
                <a:cs typeface="+mn-cs"/>
              </a:rPr>
              <a:t>1%</a:t>
            </a:r>
            <a:r>
              <a:rPr lang="en-US" dirty="0" smtClean="0"/>
              <a:t> </a:t>
            </a:r>
            <a:r>
              <a:rPr lang="en-US" sz="1400" b="0" i="0" u="none" strike="noStrike" kern="1200" dirty="0" smtClean="0">
                <a:solidFill>
                  <a:schemeClr val="tx1"/>
                </a:solidFill>
                <a:effectLst/>
                <a:latin typeface="+mn-lt"/>
                <a:ea typeface="+mn-ea"/>
                <a:cs typeface="+mn-cs"/>
              </a:rPr>
              <a:t>25</a:t>
            </a:r>
            <a:r>
              <a:rPr lang="en-US" dirty="0" smtClean="0"/>
              <a:t> </a:t>
            </a:r>
            <a:r>
              <a:rPr lang="en-US" sz="1400" b="0" i="0" u="none" strike="noStrike" kern="1200" dirty="0" smtClean="0">
                <a:solidFill>
                  <a:schemeClr val="tx1"/>
                </a:solidFill>
                <a:effectLst/>
                <a:latin typeface="+mn-lt"/>
                <a:ea typeface="+mn-ea"/>
                <a:cs typeface="+mn-cs"/>
              </a:rPr>
              <a:t>0,0%</a:t>
            </a:r>
            <a:r>
              <a:rPr lang="en-US" dirty="0" smtClean="0"/>
              <a:t> </a:t>
            </a:r>
            <a:r>
              <a:rPr lang="en-US" sz="1400" b="0" i="0" u="none" strike="noStrike" kern="1200" dirty="0" smtClean="0">
                <a:solidFill>
                  <a:schemeClr val="tx1"/>
                </a:solidFill>
                <a:effectLst/>
                <a:latin typeface="+mn-lt"/>
                <a:ea typeface="+mn-ea"/>
                <a:cs typeface="+mn-cs"/>
              </a:rPr>
              <a:t>3 139</a:t>
            </a:r>
            <a:r>
              <a:rPr lang="en-US" dirty="0" smtClean="0"/>
              <a:t> </a:t>
            </a:r>
            <a:r>
              <a:rPr lang="en-US" sz="1400" b="0" i="0" u="none" strike="noStrike" kern="1200" dirty="0" smtClean="0">
                <a:solidFill>
                  <a:schemeClr val="tx1"/>
                </a:solidFill>
                <a:effectLst/>
                <a:latin typeface="+mn-lt"/>
                <a:ea typeface="+mn-ea"/>
                <a:cs typeface="+mn-cs"/>
              </a:rPr>
              <a:t>0,0%</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=59</a:t>
            </a:r>
            <a:r>
              <a:rPr lang="en-US" dirty="0" smtClean="0"/>
              <a:t> </a:t>
            </a:r>
            <a:r>
              <a:rPr lang="en-US" sz="1400" b="0" i="0" u="none" strike="noStrike" kern="1200" dirty="0" smtClean="0">
                <a:solidFill>
                  <a:schemeClr val="tx1"/>
                </a:solidFill>
                <a:effectLst/>
                <a:latin typeface="+mn-lt"/>
                <a:ea typeface="+mn-ea"/>
                <a:cs typeface="+mn-cs"/>
              </a:rPr>
              <a:t>phylum</a:t>
            </a:r>
            <a:r>
              <a:rPr lang="en-US" dirty="0" smtClean="0"/>
              <a:t> </a:t>
            </a:r>
            <a:r>
              <a:rPr lang="en-US" sz="1400" b="0" i="0" u="none" strike="noStrike" kern="1200" dirty="0" err="1" smtClean="0">
                <a:solidFill>
                  <a:schemeClr val="tx1"/>
                </a:solidFill>
                <a:effectLst/>
                <a:latin typeface="+mn-lt"/>
                <a:ea typeface="+mn-ea"/>
                <a:cs typeface="+mn-cs"/>
              </a:rPr>
              <a:t>Bryophyta</a:t>
            </a:r>
            <a:r>
              <a:rPr lang="en-US" dirty="0" smtClean="0"/>
              <a:t> </a:t>
            </a:r>
            <a:r>
              <a:rPr lang="en-US" sz="1400" b="0" i="0" u="none" strike="noStrike" kern="1200" dirty="0" smtClean="0">
                <a:solidFill>
                  <a:schemeClr val="tx1"/>
                </a:solidFill>
                <a:effectLst/>
                <a:latin typeface="+mn-lt"/>
                <a:ea typeface="+mn-ea"/>
                <a:cs typeface="+mn-cs"/>
              </a:rPr>
              <a:t>Mosses</a:t>
            </a:r>
            <a:r>
              <a:rPr lang="en-US" dirty="0" smtClean="0"/>
              <a:t> </a:t>
            </a:r>
            <a:r>
              <a:rPr lang="en-US" sz="1400" b="0" i="0" u="none" strike="noStrike" kern="1200" dirty="0" smtClean="0">
                <a:solidFill>
                  <a:schemeClr val="tx1"/>
                </a:solidFill>
                <a:effectLst/>
                <a:latin typeface="+mn-lt"/>
                <a:ea typeface="+mn-ea"/>
                <a:cs typeface="+mn-cs"/>
              </a:rPr>
              <a:t>273 548</a:t>
            </a:r>
            <a:r>
              <a:rPr lang="en-US" dirty="0" smtClean="0"/>
              <a:t> </a:t>
            </a:r>
            <a:r>
              <a:rPr lang="en-US" sz="1400" b="0" i="0" u="none" strike="noStrike" kern="1200" dirty="0" smtClean="0">
                <a:solidFill>
                  <a:schemeClr val="tx1"/>
                </a:solidFill>
                <a:effectLst/>
                <a:latin typeface="+mn-lt"/>
                <a:ea typeface="+mn-ea"/>
                <a:cs typeface="+mn-cs"/>
              </a:rPr>
              <a:t>1%</a:t>
            </a:r>
            <a:r>
              <a:rPr lang="en-US" dirty="0" smtClean="0"/>
              <a:t> </a:t>
            </a:r>
            <a:r>
              <a:rPr lang="en-US" sz="1400" b="0" i="0" u="none" strike="noStrike" kern="1200" dirty="0" smtClean="0">
                <a:solidFill>
                  <a:schemeClr val="tx1"/>
                </a:solidFill>
                <a:effectLst/>
                <a:latin typeface="+mn-lt"/>
                <a:ea typeface="+mn-ea"/>
                <a:cs typeface="+mn-cs"/>
              </a:rPr>
              <a:t>265 868</a:t>
            </a:r>
            <a:r>
              <a:rPr lang="en-US" dirty="0" smtClean="0"/>
              <a:t> </a:t>
            </a:r>
            <a:r>
              <a:rPr lang="en-US" sz="1400" b="0" i="0" u="none" strike="noStrike" kern="1200" dirty="0" smtClean="0">
                <a:solidFill>
                  <a:schemeClr val="tx1"/>
                </a:solidFill>
                <a:effectLst/>
                <a:latin typeface="+mn-lt"/>
                <a:ea typeface="+mn-ea"/>
                <a:cs typeface="+mn-cs"/>
              </a:rPr>
              <a:t>1,2%</a:t>
            </a:r>
            <a:r>
              <a:rPr lang="en-US" dirty="0" smtClean="0"/>
              <a:t> </a:t>
            </a:r>
            <a:r>
              <a:rPr lang="en-US" sz="1400" b="0" i="0" u="none" strike="noStrike" kern="1200" dirty="0" smtClean="0">
                <a:solidFill>
                  <a:schemeClr val="tx1"/>
                </a:solidFill>
                <a:effectLst/>
                <a:latin typeface="+mn-lt"/>
                <a:ea typeface="+mn-ea"/>
                <a:cs typeface="+mn-cs"/>
              </a:rPr>
              <a:t>7 589 102</a:t>
            </a:r>
            <a:r>
              <a:rPr lang="en-US" dirty="0" smtClean="0"/>
              <a:t> </a:t>
            </a:r>
            <a:r>
              <a:rPr lang="en-US" sz="1400" b="0" i="0" u="none" strike="noStrike" kern="1200" dirty="0" smtClean="0">
                <a:solidFill>
                  <a:schemeClr val="tx1"/>
                </a:solidFill>
                <a:effectLst/>
                <a:latin typeface="+mn-lt"/>
                <a:ea typeface="+mn-ea"/>
                <a:cs typeface="+mn-cs"/>
              </a:rPr>
              <a:t>0,9%</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=35</a:t>
            </a:r>
            <a:r>
              <a:rPr lang="en-US" dirty="0" smtClean="0"/>
              <a:t> </a:t>
            </a:r>
            <a:r>
              <a:rPr lang="en-US" sz="1400" b="0" i="0" u="none" strike="noStrike" kern="1200" dirty="0" smtClean="0">
                <a:solidFill>
                  <a:schemeClr val="tx1"/>
                </a:solidFill>
                <a:effectLst/>
                <a:latin typeface="+mn-lt"/>
                <a:ea typeface="+mn-ea"/>
                <a:cs typeface="+mn-cs"/>
              </a:rPr>
              <a:t>phylum</a:t>
            </a:r>
            <a:r>
              <a:rPr lang="en-US" dirty="0" smtClean="0"/>
              <a:t> </a:t>
            </a:r>
            <a:r>
              <a:rPr lang="en-US" sz="1400" b="0" i="0" u="none" strike="noStrike" kern="1200" dirty="0" smtClean="0">
                <a:solidFill>
                  <a:schemeClr val="tx1"/>
                </a:solidFill>
                <a:effectLst/>
                <a:latin typeface="+mn-lt"/>
                <a:ea typeface="+mn-ea"/>
                <a:cs typeface="+mn-cs"/>
              </a:rPr>
              <a:t>Ascomycota</a:t>
            </a:r>
            <a:r>
              <a:rPr lang="en-US" dirty="0" smtClean="0"/>
              <a:t> </a:t>
            </a:r>
            <a:r>
              <a:rPr lang="en-US" sz="1400" b="0" i="0" u="none" strike="noStrike" kern="1200" dirty="0" smtClean="0">
                <a:solidFill>
                  <a:schemeClr val="tx1"/>
                </a:solidFill>
                <a:effectLst/>
                <a:latin typeface="+mn-lt"/>
                <a:ea typeface="+mn-ea"/>
                <a:cs typeface="+mn-cs"/>
              </a:rPr>
              <a:t>Sac fungi</a:t>
            </a:r>
            <a:r>
              <a:rPr lang="en-US" dirty="0" smtClean="0"/>
              <a:t> </a:t>
            </a:r>
            <a:r>
              <a:rPr lang="en-US" sz="1400" b="0" i="0" u="none" strike="noStrike" kern="1200" dirty="0" smtClean="0">
                <a:solidFill>
                  <a:schemeClr val="tx1"/>
                </a:solidFill>
                <a:effectLst/>
                <a:latin typeface="+mn-lt"/>
                <a:ea typeface="+mn-ea"/>
                <a:cs typeface="+mn-cs"/>
              </a:rPr>
              <a:t>533 046</a:t>
            </a:r>
            <a:r>
              <a:rPr lang="en-US" dirty="0" smtClean="0"/>
              <a:t> </a:t>
            </a:r>
            <a:r>
              <a:rPr lang="en-US" sz="1400" b="0" i="0" u="none" strike="noStrike" kern="1200" dirty="0" smtClean="0">
                <a:solidFill>
                  <a:schemeClr val="tx1"/>
                </a:solidFill>
                <a:effectLst/>
                <a:latin typeface="+mn-lt"/>
                <a:ea typeface="+mn-ea"/>
                <a:cs typeface="+mn-cs"/>
              </a:rPr>
              <a:t>2%</a:t>
            </a:r>
            <a:r>
              <a:rPr lang="en-US" dirty="0" smtClean="0"/>
              <a:t> </a:t>
            </a:r>
            <a:r>
              <a:rPr lang="en-US" sz="1400" b="0" i="0" u="none" strike="noStrike" kern="1200" dirty="0" smtClean="0">
                <a:solidFill>
                  <a:schemeClr val="tx1"/>
                </a:solidFill>
                <a:effectLst/>
                <a:latin typeface="+mn-lt"/>
                <a:ea typeface="+mn-ea"/>
                <a:cs typeface="+mn-cs"/>
              </a:rPr>
              <a:t>546 879</a:t>
            </a:r>
            <a:r>
              <a:rPr lang="en-US" dirty="0" smtClean="0"/>
              <a:t> </a:t>
            </a:r>
            <a:r>
              <a:rPr lang="en-US" sz="1400" b="0" i="0" u="none" strike="noStrike" kern="1200" dirty="0" smtClean="0">
                <a:solidFill>
                  <a:schemeClr val="tx1"/>
                </a:solidFill>
                <a:effectLst/>
                <a:latin typeface="+mn-lt"/>
                <a:ea typeface="+mn-ea"/>
                <a:cs typeface="+mn-cs"/>
              </a:rPr>
              <a:t>2,4%</a:t>
            </a:r>
            <a:r>
              <a:rPr lang="en-US" dirty="0" smtClean="0"/>
              <a:t> </a:t>
            </a:r>
            <a:r>
              <a:rPr lang="en-US" sz="1400" b="0" i="0" u="none" strike="noStrike" kern="1200" dirty="0" smtClean="0">
                <a:solidFill>
                  <a:schemeClr val="tx1"/>
                </a:solidFill>
                <a:effectLst/>
                <a:latin typeface="+mn-lt"/>
                <a:ea typeface="+mn-ea"/>
                <a:cs typeface="+mn-cs"/>
              </a:rPr>
              <a:t>7 575 854</a:t>
            </a:r>
            <a:r>
              <a:rPr lang="en-US" dirty="0" smtClean="0"/>
              <a:t> </a:t>
            </a:r>
            <a:r>
              <a:rPr lang="en-US" sz="1400" b="0" i="0" u="none" strike="noStrike" kern="1200" dirty="0" smtClean="0">
                <a:solidFill>
                  <a:schemeClr val="tx1"/>
                </a:solidFill>
                <a:effectLst/>
                <a:latin typeface="+mn-lt"/>
                <a:ea typeface="+mn-ea"/>
                <a:cs typeface="+mn-cs"/>
              </a:rPr>
              <a:t>0,9%</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=95</a:t>
            </a:r>
            <a:r>
              <a:rPr lang="en-US" dirty="0" smtClean="0"/>
              <a:t> </a:t>
            </a:r>
            <a:r>
              <a:rPr lang="en-US" sz="1400" b="0" i="0" u="none" strike="noStrike" kern="1200" dirty="0" smtClean="0">
                <a:solidFill>
                  <a:schemeClr val="tx1"/>
                </a:solidFill>
                <a:effectLst/>
                <a:latin typeface="+mn-lt"/>
                <a:ea typeface="+mn-ea"/>
                <a:cs typeface="+mn-cs"/>
              </a:rPr>
              <a:t>phylum</a:t>
            </a:r>
            <a:r>
              <a:rPr lang="en-US" dirty="0" smtClean="0"/>
              <a:t> </a:t>
            </a:r>
            <a:r>
              <a:rPr lang="en-US" sz="1400" b="0" i="0" u="none" strike="noStrike" kern="1200" dirty="0" err="1" smtClean="0">
                <a:solidFill>
                  <a:schemeClr val="tx1"/>
                </a:solidFill>
                <a:effectLst/>
                <a:latin typeface="+mn-lt"/>
                <a:ea typeface="+mn-ea"/>
                <a:cs typeface="+mn-cs"/>
              </a:rPr>
              <a:t>Basidiomycota</a:t>
            </a:r>
            <a:r>
              <a:rPr lang="en-US" dirty="0" smtClean="0"/>
              <a:t> </a:t>
            </a:r>
            <a:r>
              <a:rPr lang="en-US" sz="1400" b="0" i="0" u="none" strike="noStrike" kern="1200" dirty="0" err="1" smtClean="0">
                <a:solidFill>
                  <a:schemeClr val="tx1"/>
                </a:solidFill>
                <a:effectLst/>
                <a:latin typeface="+mn-lt"/>
                <a:ea typeface="+mn-ea"/>
                <a:cs typeface="+mn-cs"/>
              </a:rPr>
              <a:t>Basidiomycota</a:t>
            </a:r>
            <a:r>
              <a:rPr lang="en-US" dirty="0" smtClean="0"/>
              <a:t> </a:t>
            </a:r>
            <a:r>
              <a:rPr lang="en-US" sz="1400" b="0" i="0" u="none" strike="noStrike" kern="1200" dirty="0" smtClean="0">
                <a:solidFill>
                  <a:schemeClr val="tx1"/>
                </a:solidFill>
                <a:effectLst/>
                <a:latin typeface="+mn-lt"/>
                <a:ea typeface="+mn-ea"/>
                <a:cs typeface="+mn-cs"/>
              </a:rPr>
              <a:t>533 375</a:t>
            </a:r>
            <a:r>
              <a:rPr lang="en-US" dirty="0" smtClean="0"/>
              <a:t> </a:t>
            </a:r>
            <a:r>
              <a:rPr lang="en-US" sz="1400" b="0" i="0" u="none" strike="noStrike" kern="1200" dirty="0" smtClean="0">
                <a:solidFill>
                  <a:schemeClr val="tx1"/>
                </a:solidFill>
                <a:effectLst/>
                <a:latin typeface="+mn-lt"/>
                <a:ea typeface="+mn-ea"/>
                <a:cs typeface="+mn-cs"/>
              </a:rPr>
              <a:t>2%</a:t>
            </a:r>
            <a:r>
              <a:rPr lang="en-US" dirty="0" smtClean="0"/>
              <a:t> </a:t>
            </a:r>
            <a:r>
              <a:rPr lang="en-US" sz="1400" b="0" i="0" u="none" strike="noStrike" kern="1200" dirty="0" smtClean="0">
                <a:solidFill>
                  <a:schemeClr val="tx1"/>
                </a:solidFill>
                <a:effectLst/>
                <a:latin typeface="+mn-lt"/>
                <a:ea typeface="+mn-ea"/>
                <a:cs typeface="+mn-cs"/>
              </a:rPr>
              <a:t>560 185</a:t>
            </a:r>
            <a:r>
              <a:rPr lang="en-US" dirty="0" smtClean="0"/>
              <a:t> </a:t>
            </a:r>
            <a:r>
              <a:rPr lang="en-US" sz="1400" b="0" i="0" u="none" strike="noStrike" kern="1200" dirty="0" smtClean="0">
                <a:solidFill>
                  <a:schemeClr val="tx1"/>
                </a:solidFill>
                <a:effectLst/>
                <a:latin typeface="+mn-lt"/>
                <a:ea typeface="+mn-ea"/>
                <a:cs typeface="+mn-cs"/>
              </a:rPr>
              <a:t>2,4%</a:t>
            </a:r>
            <a:r>
              <a:rPr lang="en-US" dirty="0" smtClean="0"/>
              <a:t> </a:t>
            </a:r>
            <a:r>
              <a:rPr lang="en-US" sz="1400" b="0" i="0" u="none" strike="noStrike" kern="1200" dirty="0" smtClean="0">
                <a:solidFill>
                  <a:schemeClr val="tx1"/>
                </a:solidFill>
                <a:effectLst/>
                <a:latin typeface="+mn-lt"/>
                <a:ea typeface="+mn-ea"/>
                <a:cs typeface="+mn-cs"/>
              </a:rPr>
              <a:t>5 746 856</a:t>
            </a:r>
            <a:r>
              <a:rPr lang="en-US" dirty="0" smtClean="0"/>
              <a:t> </a:t>
            </a:r>
            <a:r>
              <a:rPr lang="en-US" sz="1400" b="0" i="0" u="none" strike="noStrike" kern="1200" dirty="0" smtClean="0">
                <a:solidFill>
                  <a:schemeClr val="tx1"/>
                </a:solidFill>
                <a:effectLst/>
                <a:latin typeface="+mn-lt"/>
                <a:ea typeface="+mn-ea"/>
                <a:cs typeface="+mn-cs"/>
              </a:rPr>
              <a:t>0,7%</a:t>
            </a:r>
            <a:r>
              <a:rPr lang="en-US" dirty="0" smtClean="0"/>
              <a:t> </a:t>
            </a:r>
            <a:r>
              <a:rPr lang="en-US" sz="1400" b="0" i="0" u="none" strike="noStrike" kern="1200" dirty="0" smtClean="0">
                <a:solidFill>
                  <a:schemeClr val="tx1"/>
                </a:solidFill>
                <a:effectLst/>
                <a:latin typeface="+mn-lt"/>
                <a:ea typeface="+mn-ea"/>
                <a:cs typeface="+mn-cs"/>
              </a:rPr>
              <a:t>https://www.gbif.org/occurrence/</a:t>
            </a:r>
            <a:r>
              <a:rPr lang="en-US" sz="1400" b="0" i="0" u="none" strike="noStrike" kern="1200" dirty="0" err="1" smtClean="0">
                <a:solidFill>
                  <a:schemeClr val="tx1"/>
                </a:solidFill>
                <a:effectLst/>
                <a:latin typeface="+mn-lt"/>
                <a:ea typeface="+mn-ea"/>
                <a:cs typeface="+mn-cs"/>
              </a:rPr>
              <a:t>search?country</a:t>
            </a:r>
            <a:r>
              <a:rPr lang="en-US" sz="1400" b="0" i="0" u="none" strike="noStrike" kern="1200" dirty="0" smtClean="0">
                <a:solidFill>
                  <a:schemeClr val="tx1"/>
                </a:solidFill>
                <a:effectLst/>
                <a:latin typeface="+mn-lt"/>
                <a:ea typeface="+mn-ea"/>
                <a:cs typeface="+mn-cs"/>
              </a:rPr>
              <a:t>=</a:t>
            </a:r>
            <a:r>
              <a:rPr lang="en-US" sz="1400" b="0" i="0" u="none" strike="noStrike" kern="1200" dirty="0" err="1" smtClean="0">
                <a:solidFill>
                  <a:schemeClr val="tx1"/>
                </a:solidFill>
                <a:effectLst/>
                <a:latin typeface="+mn-lt"/>
                <a:ea typeface="+mn-ea"/>
                <a:cs typeface="+mn-cs"/>
              </a:rPr>
              <a:t>NO&amp;taxon_key</a:t>
            </a:r>
            <a:r>
              <a:rPr lang="en-US" sz="1400" b="0" i="0" u="none" strike="noStrike" kern="1200" dirty="0" smtClean="0">
                <a:solidFill>
                  <a:schemeClr val="tx1"/>
                </a:solidFill>
                <a:effectLst/>
                <a:latin typeface="+mn-lt"/>
                <a:ea typeface="+mn-ea"/>
                <a:cs typeface="+mn-cs"/>
              </a:rPr>
              <a:t>=34</a:t>
            </a:r>
            <a:r>
              <a:rPr lang="en-US" dirty="0" smtClean="0"/>
              <a:t> </a:t>
            </a:r>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10</a:t>
            </a:fld>
            <a:endParaRPr lang="en-US"/>
          </a:p>
        </p:txBody>
      </p:sp>
    </p:spTree>
    <p:extLst>
      <p:ext uri="{BB962C8B-B14F-4D97-AF65-F5344CB8AC3E}">
        <p14:creationId xmlns:p14="http://schemas.microsoft.com/office/powerpoint/2010/main" val="151296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smtClean="0">
                <a:latin typeface="Calibri" charset="0"/>
              </a:rPr>
              <a:t>https://www.gbif.org/tools/observation-trends/about</a:t>
            </a:r>
          </a:p>
          <a:p>
            <a:pPr eaLnBrk="1" hangingPunct="1">
              <a:spcBef>
                <a:spcPct val="0"/>
              </a:spcBef>
            </a:pPr>
            <a:r>
              <a:rPr lang="en-US" dirty="0" smtClean="0">
                <a:latin typeface="Calibri" charset="0"/>
              </a:rPr>
              <a:t>https://www.gbif.org/tools/observation-trends</a:t>
            </a:r>
          </a:p>
          <a:p>
            <a:pPr eaLnBrk="1" hangingPunct="1">
              <a:spcBef>
                <a:spcPct val="0"/>
              </a:spcBef>
            </a:pPr>
            <a:r>
              <a:rPr lang="en-US" dirty="0" smtClean="0">
                <a:latin typeface="Calibri" charset="0"/>
              </a:rPr>
              <a:t>https://www.gbif.org/analytics/global</a:t>
            </a:r>
          </a:p>
          <a:p>
            <a:pPr eaLnBrk="1" hangingPunct="1">
              <a:spcBef>
                <a:spcPct val="0"/>
              </a:spcBef>
            </a:pPr>
            <a:r>
              <a:rPr lang="en-US" dirty="0" smtClean="0">
                <a:latin typeface="Calibri" charset="0"/>
              </a:rPr>
              <a:t>https://www.gbif.org/news/82367/</a:t>
            </a:r>
            <a:r>
              <a:rPr lang="en-US" dirty="0" err="1" smtClean="0">
                <a:latin typeface="Calibri" charset="0"/>
              </a:rPr>
              <a:t>gbiforg</a:t>
            </a:r>
            <a:r>
              <a:rPr lang="en-US" dirty="0" smtClean="0">
                <a:latin typeface="Calibri" charset="0"/>
              </a:rPr>
              <a:t>-adds-data-trends-charts-and-richer-national-information</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4333BC9-EAD0-694D-BCC6-7110D2B8332C}" type="slidenum">
              <a:rPr lang="en-US" sz="1200"/>
              <a:pPr eaLnBrk="1" hangingPunct="1"/>
              <a:t>11</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smtClean="0">
                <a:latin typeface="Calibri" charset="0"/>
              </a:rPr>
              <a:t>https://www.gbif.org/tools/observation-trends/about</a:t>
            </a:r>
          </a:p>
          <a:p>
            <a:pPr eaLnBrk="1" hangingPunct="1">
              <a:spcBef>
                <a:spcPct val="0"/>
              </a:spcBef>
            </a:pPr>
            <a:r>
              <a:rPr lang="en-US" dirty="0" smtClean="0">
                <a:latin typeface="Calibri" charset="0"/>
              </a:rPr>
              <a:t>https://www.gbif.org/tools/observation-trends</a:t>
            </a:r>
          </a:p>
          <a:p>
            <a:pPr eaLnBrk="1" hangingPunct="1">
              <a:spcBef>
                <a:spcPct val="0"/>
              </a:spcBef>
            </a:pPr>
            <a:r>
              <a:rPr lang="en-US" dirty="0" smtClean="0">
                <a:latin typeface="Calibri" charset="0"/>
              </a:rPr>
              <a:t>https://www.gbif.org/analytics/global</a:t>
            </a:r>
          </a:p>
          <a:p>
            <a:pPr eaLnBrk="1" hangingPunct="1">
              <a:spcBef>
                <a:spcPct val="0"/>
              </a:spcBef>
            </a:pPr>
            <a:r>
              <a:rPr lang="en-US" dirty="0" smtClean="0">
                <a:latin typeface="Calibri" charset="0"/>
              </a:rPr>
              <a:t>https://www.gbif.org/news/82367/</a:t>
            </a:r>
            <a:r>
              <a:rPr lang="en-US" dirty="0" err="1" smtClean="0">
                <a:latin typeface="Calibri" charset="0"/>
              </a:rPr>
              <a:t>gbiforg</a:t>
            </a:r>
            <a:r>
              <a:rPr lang="en-US" dirty="0" smtClean="0">
                <a:latin typeface="Calibri" charset="0"/>
              </a:rPr>
              <a:t>-adds-data-trends-charts-and-richer-national</a:t>
            </a:r>
            <a:r>
              <a:rPr lang="en-US" smtClean="0">
                <a:latin typeface="Calibri" charset="0"/>
              </a:rPr>
              <a:t>-information</a:t>
            </a:r>
            <a:endParaRPr lang="en-US" dirty="0" smtClean="0">
              <a:latin typeface="Calibri" charset="0"/>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4333BC9-EAD0-694D-BCC6-7110D2B8332C}" type="slidenum">
              <a:rPr lang="en-US" sz="1200"/>
              <a:pPr eaLnBrk="1" hangingPunct="1"/>
              <a:t>12</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eaLnBrk="1" hangingPunct="1">
              <a:spcBef>
                <a:spcPct val="0"/>
              </a:spcBef>
            </a:pPr>
            <a:r>
              <a:rPr lang="fr-FR" b="1" dirty="0" smtClean="0">
                <a:latin typeface="Calibri" charset="0"/>
              </a:rPr>
              <a:t>How </a:t>
            </a:r>
            <a:r>
              <a:rPr lang="fr-FR" b="1" dirty="0" err="1" smtClean="0">
                <a:latin typeface="Calibri" charset="0"/>
              </a:rPr>
              <a:t>many</a:t>
            </a:r>
            <a:r>
              <a:rPr lang="fr-FR" b="1" dirty="0" smtClean="0">
                <a:latin typeface="Calibri" charset="0"/>
              </a:rPr>
              <a:t> </a:t>
            </a:r>
            <a:r>
              <a:rPr lang="fr-FR" b="1" dirty="0" err="1" smtClean="0">
                <a:latin typeface="Calibri" charset="0"/>
              </a:rPr>
              <a:t>species</a:t>
            </a:r>
            <a:r>
              <a:rPr lang="fr-FR" b="1" dirty="0" smtClean="0">
                <a:latin typeface="Calibri" charset="0"/>
              </a:rPr>
              <a:t>? </a:t>
            </a:r>
          </a:p>
          <a:p>
            <a:pPr eaLnBrk="1" hangingPunct="1">
              <a:spcBef>
                <a:spcPct val="0"/>
              </a:spcBef>
            </a:pPr>
            <a:r>
              <a:rPr lang="fr-FR" dirty="0" smtClean="0"/>
              <a:t>http://</a:t>
            </a:r>
            <a:r>
              <a:rPr lang="fr-FR" dirty="0" err="1" smtClean="0"/>
              <a:t>www.catalogueoflife.org</a:t>
            </a:r>
            <a:r>
              <a:rPr lang="fr-FR" dirty="0" smtClean="0"/>
              <a:t>/</a:t>
            </a:r>
          </a:p>
          <a:p>
            <a:pPr eaLnBrk="1" hangingPunct="1">
              <a:spcBef>
                <a:spcPct val="0"/>
              </a:spcBef>
            </a:pPr>
            <a:r>
              <a:rPr lang="fr-FR" dirty="0" smtClean="0"/>
              <a:t>Mora C, </a:t>
            </a:r>
            <a:r>
              <a:rPr lang="fr-FR" dirty="0" err="1" smtClean="0"/>
              <a:t>Tittensor</a:t>
            </a:r>
            <a:r>
              <a:rPr lang="fr-FR" dirty="0" smtClean="0"/>
              <a:t> DP, </a:t>
            </a:r>
            <a:r>
              <a:rPr lang="fr-FR" dirty="0" err="1" smtClean="0"/>
              <a:t>Adl</a:t>
            </a:r>
            <a:r>
              <a:rPr lang="fr-FR" dirty="0" smtClean="0"/>
              <a:t> S, Simpson AGB, Worm B (2011) How </a:t>
            </a:r>
            <a:r>
              <a:rPr lang="fr-FR" dirty="0" err="1" smtClean="0"/>
              <a:t>Many</a:t>
            </a:r>
            <a:r>
              <a:rPr lang="fr-FR" dirty="0" smtClean="0"/>
              <a:t> </a:t>
            </a:r>
            <a:r>
              <a:rPr lang="fr-FR" dirty="0" err="1" smtClean="0"/>
              <a:t>Species</a:t>
            </a:r>
            <a:r>
              <a:rPr lang="fr-FR" dirty="0" smtClean="0"/>
              <a:t> Are There on </a:t>
            </a:r>
            <a:r>
              <a:rPr lang="fr-FR" dirty="0" err="1" smtClean="0"/>
              <a:t>Earth</a:t>
            </a:r>
            <a:r>
              <a:rPr lang="fr-FR" dirty="0" smtClean="0"/>
              <a:t> and in the </a:t>
            </a:r>
            <a:r>
              <a:rPr lang="fr-FR" dirty="0" err="1" smtClean="0"/>
              <a:t>Ocean</a:t>
            </a:r>
            <a:r>
              <a:rPr lang="fr-FR" dirty="0" smtClean="0"/>
              <a:t>? PLoS </a:t>
            </a:r>
            <a:r>
              <a:rPr lang="fr-FR" dirty="0" err="1" smtClean="0"/>
              <a:t>Biol</a:t>
            </a:r>
            <a:r>
              <a:rPr lang="fr-FR" dirty="0" smtClean="0"/>
              <a:t> 9(8): e1001127. doi:10.1371/journal.pbio.1001127</a:t>
            </a:r>
          </a:p>
          <a:p>
            <a:pPr eaLnBrk="1" hangingPunct="1">
              <a:spcBef>
                <a:spcPct val="0"/>
              </a:spcBef>
            </a:pPr>
            <a:r>
              <a:rPr lang="fr-FR" dirty="0" err="1" smtClean="0">
                <a:latin typeface="Calibri" charset="0"/>
              </a:rPr>
              <a:t>Giller</a:t>
            </a:r>
            <a:r>
              <a:rPr lang="fr-FR" dirty="0" smtClean="0">
                <a:latin typeface="Calibri" charset="0"/>
              </a:rPr>
              <a:t> G (2014 April 8th) Are </a:t>
            </a:r>
            <a:r>
              <a:rPr lang="fr-FR" dirty="0" err="1" smtClean="0">
                <a:latin typeface="Calibri" charset="0"/>
              </a:rPr>
              <a:t>we</a:t>
            </a:r>
            <a:r>
              <a:rPr lang="fr-FR" dirty="0" smtClean="0">
                <a:latin typeface="Calibri" charset="0"/>
              </a:rPr>
              <a:t> </a:t>
            </a:r>
            <a:r>
              <a:rPr lang="fr-FR" dirty="0" err="1" smtClean="0">
                <a:latin typeface="Calibri" charset="0"/>
              </a:rPr>
              <a:t>any</a:t>
            </a:r>
            <a:r>
              <a:rPr lang="fr-FR" dirty="0" smtClean="0">
                <a:latin typeface="Calibri" charset="0"/>
              </a:rPr>
              <a:t> </a:t>
            </a:r>
            <a:r>
              <a:rPr lang="fr-FR" dirty="0" err="1" smtClean="0">
                <a:latin typeface="Calibri" charset="0"/>
              </a:rPr>
              <a:t>closer</a:t>
            </a:r>
            <a:r>
              <a:rPr lang="fr-FR" dirty="0" smtClean="0">
                <a:latin typeface="Calibri" charset="0"/>
              </a:rPr>
              <a:t> to </a:t>
            </a:r>
            <a:r>
              <a:rPr lang="fr-FR" dirty="0" err="1" smtClean="0">
                <a:latin typeface="Calibri" charset="0"/>
              </a:rPr>
              <a:t>knowing</a:t>
            </a:r>
            <a:r>
              <a:rPr lang="fr-FR" dirty="0" smtClean="0">
                <a:latin typeface="Calibri" charset="0"/>
              </a:rPr>
              <a:t> how </a:t>
            </a:r>
            <a:r>
              <a:rPr lang="fr-FR" dirty="0" err="1" smtClean="0">
                <a:latin typeface="Calibri" charset="0"/>
              </a:rPr>
              <a:t>many</a:t>
            </a:r>
            <a:r>
              <a:rPr lang="fr-FR" dirty="0" smtClean="0">
                <a:latin typeface="Calibri" charset="0"/>
              </a:rPr>
              <a:t> </a:t>
            </a:r>
            <a:r>
              <a:rPr lang="fr-FR" dirty="0" err="1" smtClean="0">
                <a:latin typeface="Calibri" charset="0"/>
              </a:rPr>
              <a:t>species</a:t>
            </a:r>
            <a:r>
              <a:rPr lang="fr-FR" dirty="0" smtClean="0">
                <a:latin typeface="Calibri" charset="0"/>
              </a:rPr>
              <a:t> </a:t>
            </a:r>
            <a:r>
              <a:rPr lang="fr-FR" dirty="0" err="1" smtClean="0">
                <a:latin typeface="Calibri" charset="0"/>
              </a:rPr>
              <a:t>there</a:t>
            </a:r>
            <a:r>
              <a:rPr lang="fr-FR" dirty="0" smtClean="0">
                <a:latin typeface="Calibri" charset="0"/>
              </a:rPr>
              <a:t> are on</a:t>
            </a:r>
            <a:r>
              <a:rPr lang="fr-FR" baseline="0" dirty="0" smtClean="0">
                <a:latin typeface="Calibri" charset="0"/>
              </a:rPr>
              <a:t> </a:t>
            </a:r>
            <a:r>
              <a:rPr lang="fr-FR" baseline="0" dirty="0" err="1" smtClean="0">
                <a:latin typeface="Calibri" charset="0"/>
              </a:rPr>
              <a:t>earth</a:t>
            </a:r>
            <a:r>
              <a:rPr lang="fr-FR" baseline="0" dirty="0" smtClean="0">
                <a:latin typeface="Calibri" charset="0"/>
              </a:rPr>
              <a:t>? </a:t>
            </a:r>
            <a:r>
              <a:rPr lang="fr-FR" dirty="0" err="1" smtClean="0">
                <a:latin typeface="Calibri" charset="0"/>
              </a:rPr>
              <a:t>Scientific</a:t>
            </a:r>
            <a:r>
              <a:rPr lang="fr-FR" dirty="0" smtClean="0">
                <a:latin typeface="Calibri" charset="0"/>
              </a:rPr>
              <a:t> American, http://</a:t>
            </a:r>
            <a:r>
              <a:rPr lang="fr-FR" dirty="0" err="1" smtClean="0">
                <a:latin typeface="Calibri" charset="0"/>
              </a:rPr>
              <a:t>www.scientificamerican.com</a:t>
            </a:r>
            <a:r>
              <a:rPr lang="fr-FR" dirty="0" smtClean="0">
                <a:latin typeface="Calibri" charset="0"/>
              </a:rPr>
              <a:t>/article/are-we-any-closer-to-knowing-how-many-species-there-are-on-earth/</a:t>
            </a:r>
          </a:p>
          <a:p>
            <a:pPr eaLnBrk="1" hangingPunct="1">
              <a:spcBef>
                <a:spcPct val="0"/>
              </a:spcBef>
            </a:pPr>
            <a:r>
              <a:rPr lang="fr-FR" dirty="0" err="1" smtClean="0">
                <a:latin typeface="Calibri" charset="0"/>
              </a:rPr>
              <a:t>Caley</a:t>
            </a:r>
            <a:r>
              <a:rPr lang="fr-FR" dirty="0" smtClean="0">
                <a:latin typeface="Calibri" charset="0"/>
              </a:rPr>
              <a:t> J, Fisher R, and </a:t>
            </a:r>
            <a:r>
              <a:rPr lang="fr-FR" dirty="0" err="1" smtClean="0">
                <a:latin typeface="Calibri" charset="0"/>
              </a:rPr>
              <a:t>Mengersen</a:t>
            </a:r>
            <a:r>
              <a:rPr lang="fr-FR" dirty="0" smtClean="0">
                <a:latin typeface="Calibri" charset="0"/>
              </a:rPr>
              <a:t> K (2014) Global </a:t>
            </a:r>
            <a:r>
              <a:rPr lang="fr-FR" dirty="0" err="1" smtClean="0">
                <a:latin typeface="Calibri" charset="0"/>
              </a:rPr>
              <a:t>species</a:t>
            </a:r>
            <a:r>
              <a:rPr lang="fr-FR" dirty="0" smtClean="0">
                <a:latin typeface="Calibri" charset="0"/>
              </a:rPr>
              <a:t> </a:t>
            </a:r>
            <a:r>
              <a:rPr lang="fr-FR" dirty="0" err="1" smtClean="0">
                <a:latin typeface="Calibri" charset="0"/>
              </a:rPr>
              <a:t>richness</a:t>
            </a:r>
            <a:r>
              <a:rPr lang="fr-FR" dirty="0" smtClean="0">
                <a:latin typeface="Calibri" charset="0"/>
              </a:rPr>
              <a:t> have not </a:t>
            </a:r>
            <a:r>
              <a:rPr lang="fr-FR" dirty="0" err="1" smtClean="0">
                <a:latin typeface="Calibri" charset="0"/>
              </a:rPr>
              <a:t>converged</a:t>
            </a:r>
            <a:r>
              <a:rPr lang="fr-FR" dirty="0" smtClean="0">
                <a:latin typeface="Calibri" charset="0"/>
              </a:rPr>
              <a:t>. Trends in </a:t>
            </a:r>
            <a:r>
              <a:rPr lang="fr-FR" dirty="0" err="1" smtClean="0">
                <a:latin typeface="Calibri" charset="0"/>
              </a:rPr>
              <a:t>Ecology</a:t>
            </a:r>
            <a:r>
              <a:rPr lang="fr-FR" dirty="0" smtClean="0">
                <a:latin typeface="Calibri" charset="0"/>
              </a:rPr>
              <a:t> and </a:t>
            </a:r>
            <a:r>
              <a:rPr lang="fr-FR" dirty="0" err="1" smtClean="0">
                <a:latin typeface="Calibri" charset="0"/>
              </a:rPr>
              <a:t>evolution</a:t>
            </a:r>
            <a:r>
              <a:rPr lang="fr-FR" dirty="0" smtClean="0">
                <a:latin typeface="Calibri" charset="0"/>
              </a:rPr>
              <a:t> 29(4): 187-188. </a:t>
            </a:r>
            <a:r>
              <a:rPr lang="nl-NL" dirty="0" smtClean="0">
                <a:hlinkClick r:id="rId3"/>
              </a:rPr>
              <a:t>doi:10.1016/j.tree.2014.02.002</a:t>
            </a:r>
            <a:endParaRPr lang="en-US" dirty="0" smtClean="0">
              <a:latin typeface="Calibri" charset="0"/>
            </a:endParaRPr>
          </a:p>
        </p:txBody>
      </p:sp>
      <p:sp>
        <p:nvSpPr>
          <p:cNvPr id="4" name="Slide Number Placeholder 3"/>
          <p:cNvSpPr>
            <a:spLocks noGrp="1"/>
          </p:cNvSpPr>
          <p:nvPr>
            <p:ph type="sldNum" sz="quarter" idx="10"/>
          </p:nvPr>
        </p:nvSpPr>
        <p:spPr/>
        <p:txBody>
          <a:bodyPr/>
          <a:lstStyle/>
          <a:p>
            <a:fld id="{D210F011-38A0-9E4A-BAB2-32730077BCD1}" type="slidenum">
              <a:rPr lang="en-US" smtClean="0"/>
              <a:t>13</a:t>
            </a:fld>
            <a:endParaRPr lang="en-US"/>
          </a:p>
        </p:txBody>
      </p:sp>
    </p:spTree>
    <p:extLst>
      <p:ext uri="{BB962C8B-B14F-4D97-AF65-F5344CB8AC3E}">
        <p14:creationId xmlns:p14="http://schemas.microsoft.com/office/powerpoint/2010/main" val="2277214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4386"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 Ariño A. (2010). Approaches to estimating the universe of natural history collections data. </a:t>
            </a:r>
            <a:r>
              <a:rPr lang="en-US" sz="1400" i="1" kern="1200" dirty="0" smtClean="0">
                <a:solidFill>
                  <a:schemeClr val="tx1"/>
                </a:solidFill>
                <a:effectLst/>
                <a:latin typeface="+mn-lt"/>
                <a:ea typeface="+mn-ea"/>
                <a:cs typeface="+mn-cs"/>
              </a:rPr>
              <a:t>Biodiversity Informatics</a:t>
            </a:r>
            <a:r>
              <a:rPr lang="en-US" sz="1400" kern="1200" dirty="0" smtClean="0">
                <a:solidFill>
                  <a:schemeClr val="tx1"/>
                </a:solidFill>
                <a:effectLst/>
                <a:latin typeface="+mn-lt"/>
                <a:ea typeface="+mn-ea"/>
                <a:cs typeface="+mn-cs"/>
              </a:rPr>
              <a:t>, 7:81–92. [Estimate 1.2 to 2.1 billion museum specimens]</a:t>
            </a:r>
          </a:p>
          <a:p>
            <a:pPr marL="0" marR="0" indent="0" algn="l" defTabSz="524386"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 Duckworth, W.D., </a:t>
            </a:r>
            <a:r>
              <a:rPr lang="en-US" sz="1400" kern="1200" dirty="0" err="1" smtClean="0">
                <a:solidFill>
                  <a:schemeClr val="tx1"/>
                </a:solidFill>
                <a:effectLst/>
                <a:latin typeface="+mn-lt"/>
                <a:ea typeface="+mn-ea"/>
                <a:cs typeface="+mn-cs"/>
              </a:rPr>
              <a:t>Genoways</a:t>
            </a:r>
            <a:r>
              <a:rPr lang="en-US" sz="1400" kern="1200" dirty="0" smtClean="0">
                <a:solidFill>
                  <a:schemeClr val="tx1"/>
                </a:solidFill>
                <a:effectLst/>
                <a:latin typeface="+mn-lt"/>
                <a:ea typeface="+mn-ea"/>
                <a:cs typeface="+mn-cs"/>
              </a:rPr>
              <a:t>, H.H. and Rose, C.L. (1993). Preserving Natural Science Collections: Chronicle of our Environment Heritage. Washington, DC: National Institute for the Conservation of Cultural Property 140 pp. [Estimate 2-3 billion museum specimens]</a:t>
            </a:r>
          </a:p>
          <a:p>
            <a:pPr marL="0" marR="0" indent="0" algn="l" defTabSz="524386"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 Smith VS and </a:t>
            </a:r>
            <a:r>
              <a:rPr lang="en-US" sz="1400" kern="1200" dirty="0" err="1" smtClean="0">
                <a:solidFill>
                  <a:schemeClr val="tx1"/>
                </a:solidFill>
                <a:effectLst/>
                <a:latin typeface="+mn-lt"/>
                <a:ea typeface="+mn-ea"/>
                <a:cs typeface="+mn-cs"/>
              </a:rPr>
              <a:t>Blagoderov</a:t>
            </a:r>
            <a:r>
              <a:rPr lang="en-US" sz="1400" kern="1200" dirty="0" smtClean="0">
                <a:solidFill>
                  <a:schemeClr val="tx1"/>
                </a:solidFill>
                <a:effectLst/>
                <a:latin typeface="+mn-lt"/>
                <a:ea typeface="+mn-ea"/>
                <a:cs typeface="+mn-cs"/>
              </a:rPr>
              <a:t> V (2012). Bringing collections out of the dark. ZooKeys 209: 1-6. DOI: 10.3897/zookeys.209.3699</a:t>
            </a:r>
          </a:p>
          <a:p>
            <a:pPr marL="0" marR="0" indent="0" algn="l" defTabSz="524386"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 </a:t>
            </a:r>
            <a:r>
              <a:rPr lang="en-US" sz="1400" kern="1200" dirty="0" err="1" smtClean="0">
                <a:solidFill>
                  <a:schemeClr val="tx1"/>
                </a:solidFill>
                <a:effectLst/>
                <a:latin typeface="+mn-lt"/>
                <a:ea typeface="+mn-ea"/>
                <a:cs typeface="+mn-cs"/>
              </a:rPr>
              <a:t>Scoble</a:t>
            </a:r>
            <a:r>
              <a:rPr lang="en-US" sz="1400" kern="1200" dirty="0" smtClean="0">
                <a:solidFill>
                  <a:schemeClr val="tx1"/>
                </a:solidFill>
                <a:effectLst/>
                <a:latin typeface="+mn-lt"/>
                <a:ea typeface="+mn-ea"/>
                <a:cs typeface="+mn-cs"/>
              </a:rPr>
              <a:t> MJ (2010). Natural History collections digitization: Rationale and value.</a:t>
            </a:r>
            <a:r>
              <a:rPr lang="en-US" sz="1400" kern="1200" baseline="0" dirty="0" smtClean="0">
                <a:solidFill>
                  <a:schemeClr val="tx1"/>
                </a:solidFill>
                <a:effectLst/>
                <a:latin typeface="+mn-lt"/>
                <a:ea typeface="+mn-ea"/>
                <a:cs typeface="+mn-cs"/>
              </a:rPr>
              <a:t> Biodiversity Informatics, 7: 77-80.</a:t>
            </a:r>
            <a:endParaRPr lang="en-US" sz="1400" kern="1200" dirty="0" smtClean="0">
              <a:solidFill>
                <a:schemeClr val="tx1"/>
              </a:solidFill>
              <a:effectLst/>
              <a:latin typeface="+mn-lt"/>
              <a:ea typeface="+mn-ea"/>
              <a:cs typeface="+mn-cs"/>
            </a:endParaRPr>
          </a:p>
          <a:p>
            <a:pPr marL="0" marR="0" indent="0" algn="l" defTabSz="524386"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 Berendsohn</a:t>
            </a:r>
            <a:r>
              <a:rPr lang="en-US" sz="1400" kern="1200" baseline="0" dirty="0" smtClean="0">
                <a:solidFill>
                  <a:schemeClr val="tx1"/>
                </a:solidFill>
                <a:effectLst/>
                <a:latin typeface="+mn-lt"/>
                <a:ea typeface="+mn-ea"/>
                <a:cs typeface="+mn-cs"/>
              </a:rPr>
              <a:t> W., Chavan V., Macklin J.A. (2010).</a:t>
            </a:r>
            <a:r>
              <a:rPr lang="en-US" sz="1400" kern="1200" dirty="0" smtClean="0">
                <a:solidFill>
                  <a:schemeClr val="tx1"/>
                </a:solidFill>
                <a:effectLst/>
                <a:latin typeface="+mn-lt"/>
                <a:ea typeface="+mn-ea"/>
                <a:cs typeface="+mn-cs"/>
              </a:rPr>
              <a:t> GBIF task group on the global strategy and action plan for the mobilization of NHM collections data. Biodiversity Informatics, 7:67-71.</a:t>
            </a:r>
            <a:endParaRPr lang="en-US" dirty="0" smtClean="0"/>
          </a:p>
          <a:p>
            <a:pPr marL="0" marR="0" indent="0" algn="l" defTabSz="524386" rtl="0" eaLnBrk="1" fontAlgn="auto" latinLnBrk="0" hangingPunct="1">
              <a:lnSpc>
                <a:spcPct val="100000"/>
              </a:lnSpc>
              <a:spcBef>
                <a:spcPts val="0"/>
              </a:spcBef>
              <a:spcAft>
                <a:spcPts val="0"/>
              </a:spcAft>
              <a:buClrTx/>
              <a:buSzTx/>
              <a:buFontTx/>
              <a:buNone/>
              <a:tabLst/>
              <a:defRPr/>
            </a:pPr>
            <a:endParaRPr lang="en-US" dirty="0" smtClean="0"/>
          </a:p>
          <a:p>
            <a:r>
              <a:rPr lang="en-US" sz="1400" dirty="0" smtClean="0">
                <a:solidFill>
                  <a:schemeClr val="bg1">
                    <a:lumMod val="95000"/>
                  </a:schemeClr>
                </a:solidFill>
                <a:effectLst>
                  <a:glow rad="76200">
                    <a:schemeClr val="bg1">
                      <a:lumMod val="50000"/>
                      <a:alpha val="75000"/>
                    </a:schemeClr>
                  </a:glow>
                </a:effectLst>
              </a:rPr>
              <a:t>Photo: Botany Collection, Algae, Smithsonian National Museum of Natural History Museum, by Chip Clark.</a:t>
            </a:r>
            <a:endParaRPr lang="en-US" sz="1400" dirty="0">
              <a:solidFill>
                <a:schemeClr val="bg1">
                  <a:lumMod val="95000"/>
                </a:schemeClr>
              </a:solidFill>
              <a:effectLst>
                <a:glow rad="76200">
                  <a:schemeClr val="bg1">
                    <a:lumMod val="50000"/>
                    <a:alpha val="75000"/>
                  </a:schemeClr>
                </a:glow>
              </a:effectLst>
            </a:endParaRPr>
          </a:p>
        </p:txBody>
      </p:sp>
      <p:sp>
        <p:nvSpPr>
          <p:cNvPr id="4" name="Slide Number Placeholder 3"/>
          <p:cNvSpPr>
            <a:spLocks noGrp="1"/>
          </p:cNvSpPr>
          <p:nvPr>
            <p:ph type="sldNum" sz="quarter" idx="10"/>
          </p:nvPr>
        </p:nvSpPr>
        <p:spPr/>
        <p:txBody>
          <a:bodyPr/>
          <a:lstStyle/>
          <a:p>
            <a:fld id="{7EB59871-673D-014F-88A2-98C216B932A2}" type="slidenum">
              <a:rPr lang="en-US" smtClean="0"/>
              <a:t>14</a:t>
            </a:fld>
            <a:endParaRPr lang="en-US"/>
          </a:p>
        </p:txBody>
      </p:sp>
    </p:spTree>
    <p:extLst>
      <p:ext uri="{BB962C8B-B14F-4D97-AF65-F5344CB8AC3E}">
        <p14:creationId xmlns:p14="http://schemas.microsoft.com/office/powerpoint/2010/main" val="597899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 originally presented</a:t>
            </a:r>
            <a:r>
              <a:rPr lang="en-US" baseline="0" dirty="0" smtClean="0"/>
              <a:t> by Eirik Rindal, NHM-UiO on 2014-04-01 national meeting for the natural history university museums.</a:t>
            </a:r>
            <a:endParaRPr lang="en-US" dirty="0" smtClean="0"/>
          </a:p>
          <a:p>
            <a:r>
              <a:rPr lang="en-US" dirty="0" smtClean="0"/>
              <a:t>http://</a:t>
            </a:r>
            <a:r>
              <a:rPr lang="en-US" dirty="0" err="1" smtClean="0"/>
              <a:t>www.nhm.uio.no</a:t>
            </a:r>
            <a:r>
              <a:rPr lang="en-US" dirty="0" smtClean="0"/>
              <a:t>/</a:t>
            </a:r>
            <a:r>
              <a:rPr lang="en-US" dirty="0" err="1" smtClean="0"/>
              <a:t>forskning</a:t>
            </a:r>
            <a:r>
              <a:rPr lang="en-US" dirty="0" smtClean="0"/>
              <a:t>/</a:t>
            </a:r>
            <a:r>
              <a:rPr lang="en-US" dirty="0" err="1" smtClean="0"/>
              <a:t>publikasjoner</a:t>
            </a:r>
            <a:r>
              <a:rPr lang="en-US" dirty="0" smtClean="0"/>
              <a:t>/</a:t>
            </a:r>
            <a:r>
              <a:rPr lang="en-US" dirty="0" err="1" smtClean="0"/>
              <a:t>rapporter</a:t>
            </a:r>
            <a:r>
              <a:rPr lang="en-US" dirty="0" smtClean="0"/>
              <a:t>/NHM-rapport-18-samlingsplan.pdf</a:t>
            </a:r>
          </a:p>
          <a:p>
            <a:r>
              <a:rPr lang="en-US" dirty="0" smtClean="0"/>
              <a:t>Fungi: 640 000, Insects: 3,4 mill, Vertebrates: 670 000, Paleontology: 900 000, Vascular plants: 2,2 mill, Invertebrates: 600 000</a:t>
            </a:r>
          </a:p>
        </p:txBody>
      </p:sp>
      <p:sp>
        <p:nvSpPr>
          <p:cNvPr id="4" name="Slide Number Placeholder 3"/>
          <p:cNvSpPr>
            <a:spLocks noGrp="1"/>
          </p:cNvSpPr>
          <p:nvPr>
            <p:ph type="sldNum" sz="quarter" idx="10"/>
          </p:nvPr>
        </p:nvSpPr>
        <p:spPr/>
        <p:txBody>
          <a:bodyPr/>
          <a:lstStyle/>
          <a:p>
            <a:fld id="{7EB59871-673D-014F-88A2-98C216B932A2}" type="slidenum">
              <a:rPr lang="en-US" smtClean="0"/>
              <a:t>15</a:t>
            </a:fld>
            <a:endParaRPr lang="en-US"/>
          </a:p>
        </p:txBody>
      </p:sp>
    </p:spTree>
    <p:extLst>
      <p:ext uri="{BB962C8B-B14F-4D97-AF65-F5344CB8AC3E}">
        <p14:creationId xmlns:p14="http://schemas.microsoft.com/office/powerpoint/2010/main" val="92403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20596" rtl="0" eaLnBrk="1" fontAlgn="auto" latinLnBrk="0" hangingPunct="1">
              <a:lnSpc>
                <a:spcPct val="100000"/>
              </a:lnSpc>
              <a:spcBef>
                <a:spcPts val="0"/>
              </a:spcBef>
              <a:spcAft>
                <a:spcPts val="0"/>
              </a:spcAft>
              <a:buClrTx/>
              <a:buSzTx/>
              <a:buFontTx/>
              <a:buNone/>
              <a:tabLst/>
              <a:defRPr/>
            </a:pPr>
            <a:r>
              <a:rPr lang="en-US" dirty="0" smtClean="0">
                <a:effectLst/>
              </a:rPr>
              <a:t>Professor Rune Halvorsen (NHM-UiO)</a:t>
            </a:r>
            <a:r>
              <a:rPr lang="en-US" baseline="0" dirty="0" smtClean="0">
                <a:effectLst/>
              </a:rPr>
              <a:t> making vegetation plot observations at </a:t>
            </a:r>
            <a:r>
              <a:rPr lang="en-US" baseline="0" dirty="0" err="1" smtClean="0">
                <a:effectLst/>
              </a:rPr>
              <a:t>Solhomfjell</a:t>
            </a:r>
            <a:r>
              <a:rPr lang="en-US" baseline="0" dirty="0" smtClean="0">
                <a:effectLst/>
              </a:rPr>
              <a:t> in Telemark, summer of 2013. </a:t>
            </a:r>
            <a:r>
              <a:rPr lang="en-US" i="1" dirty="0" smtClean="0">
                <a:effectLst/>
              </a:rPr>
              <a:t>Credit: Anders Bryn, NHM-UiO, Skog </a:t>
            </a:r>
            <a:r>
              <a:rPr lang="en-US" i="1" dirty="0" err="1" smtClean="0">
                <a:effectLst/>
              </a:rPr>
              <a:t>og</a:t>
            </a:r>
            <a:r>
              <a:rPr lang="en-US" i="1" dirty="0" smtClean="0">
                <a:effectLst/>
              </a:rPr>
              <a:t> </a:t>
            </a:r>
            <a:r>
              <a:rPr lang="en-US" i="1" dirty="0" err="1" smtClean="0">
                <a:effectLst/>
              </a:rPr>
              <a:t>Landskap</a:t>
            </a:r>
            <a:r>
              <a:rPr lang="en-US" i="1" dirty="0" smtClean="0">
                <a:effectLst/>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16</a:t>
            </a:fld>
            <a:endParaRPr lang="en-US"/>
          </a:p>
        </p:txBody>
      </p:sp>
    </p:spTree>
    <p:extLst>
      <p:ext uri="{BB962C8B-B14F-4D97-AF65-F5344CB8AC3E}">
        <p14:creationId xmlns:p14="http://schemas.microsoft.com/office/powerpoint/2010/main" val="226846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8DBE6C33-2A03-3C4E-959B-051EE72D3605}" type="slidenum">
              <a:rPr lang="en-US">
                <a:latin typeface="Arial" charset="0"/>
              </a:rPr>
              <a:pPr/>
              <a:t>17</a:t>
            </a:fld>
            <a:endParaRPr lang="en-US">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20596" rtl="0" eaLnBrk="1" fontAlgn="auto" latinLnBrk="0" hangingPunct="1">
              <a:lnSpc>
                <a:spcPct val="100000"/>
              </a:lnSpc>
              <a:spcBef>
                <a:spcPts val="0"/>
              </a:spcBef>
              <a:spcAft>
                <a:spcPts val="0"/>
              </a:spcAft>
              <a:buClrTx/>
              <a:buSzTx/>
              <a:buFontTx/>
              <a:buNone/>
              <a:tabLst/>
              <a:defRPr/>
            </a:pPr>
            <a:r>
              <a:rPr lang="en" sz="1400" b="1" dirty="0" smtClean="0">
                <a:solidFill>
                  <a:schemeClr val="dk1"/>
                </a:solidFill>
              </a:rPr>
              <a:t>Redman</a:t>
            </a:r>
            <a:r>
              <a:rPr lang="en" sz="1400" dirty="0" smtClean="0">
                <a:solidFill>
                  <a:schemeClr val="dk1"/>
                </a:solidFill>
              </a:rPr>
              <a:t>, T.C. </a:t>
            </a:r>
            <a:r>
              <a:rPr lang="en" sz="1400" b="1" dirty="0" smtClean="0">
                <a:solidFill>
                  <a:schemeClr val="dk1"/>
                </a:solidFill>
              </a:rPr>
              <a:t>2001</a:t>
            </a:r>
            <a:r>
              <a:rPr lang="en" sz="1400" dirty="0" smtClean="0">
                <a:solidFill>
                  <a:schemeClr val="dk1"/>
                </a:solidFill>
              </a:rPr>
              <a:t>. Data Quality: The Field Guide. Boston, MA: Digital Press. ISBN:1-55558-251-6</a:t>
            </a:r>
          </a:p>
          <a:p>
            <a:endParaRPr lang="en-US" dirty="0" smtClean="0"/>
          </a:p>
          <a:p>
            <a:pPr lvl="0" algn="l" rtl="0">
              <a:spcBef>
                <a:spcPts val="0"/>
              </a:spcBef>
              <a:buClr>
                <a:schemeClr val="dk1"/>
              </a:buClr>
              <a:buSzPct val="50000"/>
              <a:buFont typeface="Arial"/>
              <a:buNone/>
            </a:pPr>
            <a:r>
              <a:rPr lang="en" sz="1400" dirty="0" smtClean="0">
                <a:solidFill>
                  <a:schemeClr val="dk1"/>
                </a:solidFill>
              </a:rPr>
              <a:t>The </a:t>
            </a:r>
            <a:r>
              <a:rPr lang="en" sz="1400" b="1" dirty="0" smtClean="0">
                <a:solidFill>
                  <a:schemeClr val="dk1"/>
                </a:solidFill>
              </a:rPr>
              <a:t>value</a:t>
            </a:r>
            <a:r>
              <a:rPr lang="en" sz="1400" dirty="0" smtClean="0">
                <a:solidFill>
                  <a:schemeClr val="dk1"/>
                </a:solidFill>
              </a:rPr>
              <a:t> of biodiversity data can be measured by the extent to which it is </a:t>
            </a:r>
            <a:r>
              <a:rPr lang="en" sz="1400" b="1" dirty="0" smtClean="0">
                <a:solidFill>
                  <a:schemeClr val="dk1"/>
                </a:solidFill>
              </a:rPr>
              <a:t>used</a:t>
            </a:r>
            <a:r>
              <a:rPr lang="en" sz="1400" dirty="0" smtClean="0">
                <a:solidFill>
                  <a:schemeClr val="dk1"/>
                </a:solidFill>
              </a:rPr>
              <a:t>.</a:t>
            </a:r>
            <a:endParaRPr lang="nb-NO" sz="1400" dirty="0" smtClean="0">
              <a:solidFill>
                <a:schemeClr val="dk1"/>
              </a:solidFill>
            </a:endParaRPr>
          </a:p>
          <a:p>
            <a:pPr lvl="0" algn="l" rtl="0">
              <a:spcBef>
                <a:spcPts val="0"/>
              </a:spcBef>
              <a:buNone/>
            </a:pPr>
            <a:r>
              <a:rPr lang="en" sz="1400" dirty="0" smtClean="0"/>
              <a:t>Making data as fit as possible for as many uses as possible has potential benefits.</a:t>
            </a:r>
          </a:p>
          <a:p>
            <a:pPr lvl="0" algn="l" rtl="0">
              <a:spcBef>
                <a:spcPts val="0"/>
              </a:spcBef>
              <a:buClr>
                <a:schemeClr val="dk1"/>
              </a:buClr>
              <a:buSzPct val="50000"/>
              <a:buFont typeface="Arial"/>
              <a:buNone/>
            </a:pPr>
            <a:endParaRPr lang="en" sz="1400" dirty="0" smtClean="0">
              <a:solidFill>
                <a:schemeClr val="dk1"/>
              </a:solidFill>
            </a:endParaRPr>
          </a:p>
          <a:p>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18</a:t>
            </a:fld>
            <a:endParaRPr lang="en-US"/>
          </a:p>
        </p:txBody>
      </p:sp>
    </p:spTree>
    <p:extLst>
      <p:ext uri="{BB962C8B-B14F-4D97-AF65-F5344CB8AC3E}">
        <p14:creationId xmlns:p14="http://schemas.microsoft.com/office/powerpoint/2010/main" val="3654051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da-DK">
                <a:latin typeface="Calibri" charset="0"/>
              </a:rPr>
              <a:t>A focus on one of the data pathway components.  Data aggregation should be a multi-stage process, including simple improvement in data accessibility (already achieved), automated processing to detect problems, enhance quality and enrich descriptive metadata (well under way) and expert intervention to refine data and address problems that cannot be handled automatically.  This last stage (expert curation) is a major challenge for GBIF as for other biodiversity informatics projects and should probably be handled as a joint concern for all these programmes – particularly since the expert community is so small.  This will mean that the biodiversity informatics community will need to focus on delivery of easily-used tools to support such curation, with clear immediate benefits to researchers if they use these tools.</a:t>
            </a:r>
            <a:endParaRPr lang="en-GB">
              <a:latin typeface="Calibri" charset="0"/>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E7E4F52-FAC0-9848-B428-3523AF8A23BE}" type="slidenum">
              <a:rPr lang="en-GB" sz="1200"/>
              <a:pPr eaLnBrk="1" hangingPunct="1"/>
              <a:t>19</a:t>
            </a:fld>
            <a:endParaRPr lang="en-GB"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69D62F-273A-E94B-A173-3C8D96387137}" type="slidenum">
              <a:rPr lang="en-US" sz="1200"/>
              <a:pPr eaLnBrk="1" hangingPunct="1"/>
              <a:t>2</a:t>
            </a:fld>
            <a:endParaRPr lang="en-US" sz="1200"/>
          </a:p>
        </p:txBody>
      </p:sp>
      <p:sp>
        <p:nvSpPr>
          <p:cNvPr id="57346" name="Rectangle 1"/>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73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eaLnBrk="1" hangingPunct="1">
              <a:lnSpc>
                <a:spcPct val="95000"/>
              </a:lnSpc>
              <a:spcBef>
                <a:spcPct val="0"/>
              </a:spcBef>
            </a:pPr>
            <a:r>
              <a:rPr lang="en-US" sz="1600">
                <a:solidFill>
                  <a:srgbClr val="000000"/>
                </a:solidFill>
                <a:latin typeface="Calibri" charset="0"/>
              </a:rPr>
              <a:t>Here, we finally define clearly what we call fitness for use, based on prerequisites we just did.</a:t>
            </a:r>
            <a:endParaRPr lang="en-US">
              <a:latin typeface="Calibri" charset="0"/>
            </a:endParaRPr>
          </a:p>
          <a:p>
            <a:pPr eaLnBrk="1" hangingPunct="1">
              <a:lnSpc>
                <a:spcPct val="95000"/>
              </a:lnSpc>
              <a:spcBef>
                <a:spcPct val="0"/>
              </a:spcBef>
            </a:pPr>
            <a:endParaRPr lang="en-US" sz="1600">
              <a:solidFill>
                <a:srgbClr val="000000"/>
              </a:solidFill>
              <a:latin typeface="Calibri" charset="0"/>
            </a:endParaRPr>
          </a:p>
          <a:p>
            <a:pPr eaLnBrk="1" hangingPunct="1">
              <a:lnSpc>
                <a:spcPct val="95000"/>
              </a:lnSpc>
              <a:spcBef>
                <a:spcPct val="0"/>
              </a:spcBef>
            </a:pPr>
            <a:r>
              <a:rPr lang="en-US" sz="1600">
                <a:solidFill>
                  <a:srgbClr val="000000"/>
                </a:solidFill>
                <a:latin typeface="Calibri" charset="0"/>
              </a:rPr>
              <a:t>=&gt; We cannot really discuss quality of data without knowing its usage...</a:t>
            </a:r>
            <a:endParaRPr lang="en-US">
              <a:latin typeface="Calibri" charset="0"/>
            </a:endParaRPr>
          </a:p>
          <a:p>
            <a:pPr eaLnBrk="1" hangingPunct="1">
              <a:lnSpc>
                <a:spcPct val="95000"/>
              </a:lnSpc>
              <a:spcBef>
                <a:spcPct val="0"/>
              </a:spcBef>
            </a:pPr>
            <a:endParaRPr lang="en-US" sz="1600">
              <a:solidFill>
                <a:srgbClr val="000000"/>
              </a:solidFill>
              <a:latin typeface="Calibri" charset="0"/>
            </a:endParaRPr>
          </a:p>
          <a:p>
            <a:pPr eaLnBrk="1" hangingPunct="1">
              <a:lnSpc>
                <a:spcPct val="95000"/>
              </a:lnSpc>
              <a:spcBef>
                <a:spcPct val="0"/>
              </a:spcBef>
            </a:pPr>
            <a:r>
              <a:rPr lang="en-US" sz="1600">
                <a:solidFill>
                  <a:srgbClr val="000000"/>
                </a:solidFill>
                <a:latin typeface="Calibri" charset="0"/>
              </a:rPr>
              <a:t>In a database, the data has no actual quality or value. But they have </a:t>
            </a:r>
            <a:r>
              <a:rPr lang="en-US" sz="1600" b="1">
                <a:solidFill>
                  <a:srgbClr val="000000"/>
                </a:solidFill>
                <a:latin typeface="Calibri" charset="0"/>
              </a:rPr>
              <a:t>potential value</a:t>
            </a:r>
            <a:r>
              <a:rPr lang="en-US" sz="1600">
                <a:solidFill>
                  <a:srgbClr val="000000"/>
                </a:solidFill>
                <a:latin typeface="Calibri" charset="0"/>
              </a:rPr>
              <a:t> that is realized only when we use them.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38AFB6-24E0-964C-A2B9-D9981D9D216C}" type="slidenum">
              <a:rPr lang="en-US" sz="1200"/>
              <a:pPr eaLnBrk="1" hangingPunct="1"/>
              <a:t>20</a:t>
            </a:fld>
            <a:endParaRPr lang="en-US" sz="1200"/>
          </a:p>
        </p:txBody>
      </p:sp>
      <p:sp>
        <p:nvSpPr>
          <p:cNvPr id="61442" name="Rectangle 1"/>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eaLnBrk="1" hangingPunct="1">
              <a:lnSpc>
                <a:spcPct val="95000"/>
              </a:lnSpc>
              <a:spcBef>
                <a:spcPct val="0"/>
              </a:spcBef>
            </a:pPr>
            <a:r>
              <a:rPr lang="en-US" sz="1600" dirty="0">
                <a:solidFill>
                  <a:srgbClr val="000000"/>
                </a:solidFill>
                <a:latin typeface="Calibri" charset="0"/>
              </a:rPr>
              <a:t>We generally think about scientific names, but we shouldn't forgot common names</a:t>
            </a:r>
            <a:r>
              <a:rPr lang="en-US" sz="1600" dirty="0" smtClean="0">
                <a:solidFill>
                  <a:srgbClr val="000000"/>
                </a:solidFill>
                <a:latin typeface="Calibri" charset="0"/>
              </a:rPr>
              <a:t>.</a:t>
            </a:r>
            <a:endParaRPr lang="en-US" sz="1600" dirty="0">
              <a:solidFill>
                <a:srgbClr val="000000"/>
              </a:solidFill>
              <a:latin typeface="Calibri" charset="0"/>
            </a:endParaRPr>
          </a:p>
          <a:p>
            <a:pPr eaLnBrk="1" hangingPunct="1">
              <a:lnSpc>
                <a:spcPct val="95000"/>
              </a:lnSpc>
              <a:spcBef>
                <a:spcPct val="0"/>
              </a:spcBef>
            </a:pPr>
            <a:r>
              <a:rPr lang="en-US" sz="1600" dirty="0">
                <a:solidFill>
                  <a:srgbClr val="000000"/>
                </a:solidFill>
                <a:latin typeface="Calibri" charset="0"/>
              </a:rPr>
              <a:t>P</a:t>
            </a:r>
            <a:r>
              <a:rPr lang="en-US" sz="1600" dirty="0" smtClean="0">
                <a:solidFill>
                  <a:srgbClr val="000000"/>
                </a:solidFill>
                <a:latin typeface="Calibri" charset="0"/>
              </a:rPr>
              <a:t>oint </a:t>
            </a:r>
            <a:r>
              <a:rPr lang="en-US" sz="1600" dirty="0">
                <a:solidFill>
                  <a:srgbClr val="000000"/>
                </a:solidFill>
                <a:latin typeface="Calibri" charset="0"/>
              </a:rPr>
              <a:t>of entry =&gt; means if we have  an error here, all returned data is invalid (propagation of errors)</a:t>
            </a:r>
            <a:r>
              <a:rPr lang="en-US" sz="1600" dirty="0" smtClean="0">
                <a:solidFill>
                  <a:srgbClr val="000000"/>
                </a:solidFill>
                <a:latin typeface="Calibri" charset="0"/>
              </a:rPr>
              <a:t>.</a:t>
            </a:r>
            <a:endParaRPr lang="en-US" sz="1600" dirty="0">
              <a:solidFill>
                <a:srgbClr val="000000"/>
              </a:solidFill>
              <a:latin typeface="Calibri" charset="0"/>
            </a:endParaRPr>
          </a:p>
          <a:p>
            <a:pPr eaLnBrk="1" hangingPunct="1">
              <a:lnSpc>
                <a:spcPct val="95000"/>
              </a:lnSpc>
              <a:spcBef>
                <a:spcPct val="0"/>
              </a:spcBef>
            </a:pPr>
            <a:r>
              <a:rPr lang="en-US" sz="1600" dirty="0">
                <a:solidFill>
                  <a:srgbClr val="000000"/>
                </a:solidFill>
                <a:latin typeface="Calibri" charset="0"/>
              </a:rPr>
              <a:t>Wrong identifications will need the help of a taxonomist to be solved</a:t>
            </a:r>
            <a:r>
              <a:rPr lang="en-US" sz="1600" dirty="0" smtClean="0">
                <a:solidFill>
                  <a:srgbClr val="000000"/>
                </a:solidFill>
                <a:latin typeface="Calibri" charset="0"/>
              </a:rPr>
              <a:t>.</a:t>
            </a:r>
            <a:endParaRPr lang="en-US" sz="1600" dirty="0">
              <a:solidFill>
                <a:srgbClr val="000000"/>
              </a:solidFill>
              <a:latin typeface="Calibri" charset="0"/>
            </a:endParaRPr>
          </a:p>
          <a:p>
            <a:pPr eaLnBrk="1" hangingPunct="1">
              <a:lnSpc>
                <a:spcPct val="95000"/>
              </a:lnSpc>
              <a:spcBef>
                <a:spcPct val="0"/>
              </a:spcBef>
            </a:pPr>
            <a:r>
              <a:rPr lang="en-US" sz="1600" dirty="0">
                <a:solidFill>
                  <a:srgbClr val="000000"/>
                </a:solidFill>
                <a:latin typeface="Calibri" charset="0"/>
              </a:rPr>
              <a:t>For others, we can mitigate the problems with IT solutions or cleaning and validation techniques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11163" lvl="1" indent="-307975" eaLnBrk="1" hangingPunct="1">
              <a:lnSpc>
                <a:spcPct val="95000"/>
              </a:lnSpc>
              <a:spcBef>
                <a:spcPct val="0"/>
              </a:spcBef>
              <a:buClr>
                <a:srgbClr val="000000"/>
              </a:buClr>
              <a:buFontTx/>
              <a:buChar char="•"/>
            </a:pPr>
            <a:r>
              <a:rPr lang="en-US" sz="2400" b="1">
                <a:solidFill>
                  <a:srgbClr val="000000"/>
                </a:solidFill>
                <a:latin typeface="Calibri" charset="0"/>
              </a:rPr>
              <a:t>Missing values</a:t>
            </a:r>
            <a:r>
              <a:rPr lang="en-US" sz="2400">
                <a:solidFill>
                  <a:srgbClr val="000000"/>
                </a:solidFill>
                <a:latin typeface="Calibri" charset="0"/>
              </a:rPr>
              <a:t>: i.e., subspecies without species</a:t>
            </a:r>
            <a:endParaRPr lang="en-US">
              <a:latin typeface="Calibri" charset="0"/>
            </a:endParaRPr>
          </a:p>
          <a:p>
            <a:pPr marL="411163" lvl="1" indent="-307975" eaLnBrk="1" hangingPunct="1">
              <a:lnSpc>
                <a:spcPct val="95000"/>
              </a:lnSpc>
              <a:spcBef>
                <a:spcPct val="0"/>
              </a:spcBef>
              <a:buClr>
                <a:srgbClr val="000000"/>
              </a:buClr>
              <a:buFontTx/>
              <a:buChar char="•"/>
            </a:pPr>
            <a:r>
              <a:rPr lang="en-US" sz="2400" b="1">
                <a:solidFill>
                  <a:srgbClr val="000000"/>
                </a:solidFill>
                <a:latin typeface="Calibri" charset="0"/>
              </a:rPr>
              <a:t>Incorrect values</a:t>
            </a:r>
            <a:r>
              <a:rPr lang="en-US" sz="2400">
                <a:solidFill>
                  <a:srgbClr val="000000"/>
                </a:solidFill>
                <a:latin typeface="Calibri" charset="0"/>
              </a:rPr>
              <a:t>: check for transposition of key strokes, values in wrong column, '??' values, phonetic values, ...</a:t>
            </a:r>
            <a:endParaRPr lang="en-US">
              <a:latin typeface="Calibri" charset="0"/>
            </a:endParaRPr>
          </a:p>
          <a:p>
            <a:pPr marL="411163" lvl="1" indent="-307975" eaLnBrk="1" hangingPunct="1">
              <a:lnSpc>
                <a:spcPct val="95000"/>
              </a:lnSpc>
              <a:spcBef>
                <a:spcPct val="0"/>
              </a:spcBef>
              <a:buClr>
                <a:srgbClr val="000000"/>
              </a:buClr>
              <a:buFontTx/>
              <a:buChar char="•"/>
            </a:pPr>
            <a:r>
              <a:rPr lang="en-US" sz="2400" b="1">
                <a:solidFill>
                  <a:srgbClr val="000000"/>
                </a:solidFill>
                <a:latin typeface="Calibri" charset="0"/>
              </a:rPr>
              <a:t>Non-atomic values</a:t>
            </a:r>
            <a:r>
              <a:rPr lang="en-US" sz="2400">
                <a:solidFill>
                  <a:srgbClr val="000000"/>
                </a:solidFill>
                <a:latin typeface="Calibri" charset="0"/>
              </a:rPr>
              <a:t>: for example, 'subsp. bicostasa' in one single field</a:t>
            </a:r>
            <a:endParaRPr lang="en-US">
              <a:latin typeface="Calibri" charset="0"/>
            </a:endParaRPr>
          </a:p>
          <a:p>
            <a:pPr marL="411163" lvl="1" indent="-307975" eaLnBrk="1" hangingPunct="1">
              <a:lnSpc>
                <a:spcPct val="95000"/>
              </a:lnSpc>
              <a:spcBef>
                <a:spcPct val="0"/>
              </a:spcBef>
              <a:buClr>
                <a:srgbClr val="000000"/>
              </a:buClr>
              <a:buFontTx/>
              <a:buChar char="•"/>
            </a:pPr>
            <a:r>
              <a:rPr lang="en-US" sz="2400" b="1">
                <a:solidFill>
                  <a:srgbClr val="000000"/>
                </a:solidFill>
                <a:latin typeface="Calibri" charset="0"/>
              </a:rPr>
              <a:t>Domain schizophrenia</a:t>
            </a:r>
            <a:r>
              <a:rPr lang="en-US" sz="2400">
                <a:solidFill>
                  <a:srgbClr val="000000"/>
                </a:solidFill>
                <a:latin typeface="Calibri" charset="0"/>
              </a:rPr>
              <a:t>: species: 'globulus?' =&gt; uncertainty is in the species column.</a:t>
            </a:r>
            <a:endParaRPr lang="en-US">
              <a:latin typeface="Calibri" charset="0"/>
            </a:endParaRPr>
          </a:p>
          <a:p>
            <a:pPr marL="411163" lvl="1" indent="-307975" eaLnBrk="1" hangingPunct="1">
              <a:lnSpc>
                <a:spcPct val="95000"/>
              </a:lnSpc>
              <a:spcBef>
                <a:spcPct val="0"/>
              </a:spcBef>
              <a:buClr>
                <a:srgbClr val="000000"/>
              </a:buClr>
              <a:buFontTx/>
              <a:buChar char="•"/>
            </a:pPr>
            <a:r>
              <a:rPr lang="en-US" sz="2400" b="1">
                <a:solidFill>
                  <a:srgbClr val="000000"/>
                </a:solidFill>
                <a:latin typeface="Calibri" charset="0"/>
              </a:rPr>
              <a:t>Duplicates</a:t>
            </a:r>
            <a:r>
              <a:rPr lang="en-US" sz="2400">
                <a:solidFill>
                  <a:srgbClr val="000000"/>
                </a:solidFill>
                <a:latin typeface="Calibri" charset="0"/>
              </a:rPr>
              <a:t>: several names refer to the same real-world concept (misspellings, synonyms errors, several valid names,...)</a:t>
            </a:r>
            <a:endParaRPr lang="en-US">
              <a:latin typeface="Calibri" charset="0"/>
            </a:endParaRPr>
          </a:p>
          <a:p>
            <a:pPr marL="411163" lvl="1" indent="-307975" eaLnBrk="1" hangingPunct="1">
              <a:lnSpc>
                <a:spcPct val="95000"/>
              </a:lnSpc>
              <a:spcBef>
                <a:spcPct val="0"/>
              </a:spcBef>
              <a:buClr>
                <a:srgbClr val="000000"/>
              </a:buClr>
              <a:buFontTx/>
              <a:buChar char="•"/>
            </a:pPr>
            <a:r>
              <a:rPr lang="en-US" sz="2400" b="1">
                <a:solidFill>
                  <a:srgbClr val="000000"/>
                </a:solidFill>
                <a:latin typeface="Calibri" charset="0"/>
              </a:rPr>
              <a:t>Inconsistent data</a:t>
            </a:r>
            <a:r>
              <a:rPr lang="en-US" sz="2400">
                <a:solidFill>
                  <a:srgbClr val="000000"/>
                </a:solidFill>
                <a:latin typeface="Calibri" charset="0"/>
              </a:rPr>
              <a:t>:  Occurs when merging two databases using different lists.</a:t>
            </a:r>
            <a:endParaRPr lang="en-US">
              <a:latin typeface="Calibri" charset="0"/>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455613" eaLnBrk="1" hangingPunct="1"/>
            <a:fld id="{BAAC47B0-1CAC-EA41-93FF-41B6771AE6B2}" type="slidenum">
              <a:rPr lang="en-US" sz="1200"/>
              <a:pPr defTabSz="455613" eaLnBrk="1" hangingPunct="1"/>
              <a:t>21</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Temporal</a:t>
            </a:r>
            <a:r>
              <a:rPr lang="en-US" baseline="0" dirty="0" smtClean="0"/>
              <a:t> dimension:</a:t>
            </a:r>
            <a:r>
              <a:rPr lang="en-US" dirty="0" smtClean="0"/>
              <a:t> year, time, seasonality </a:t>
            </a:r>
            <a:r>
              <a:rPr lang="is-IS" dirty="0" smtClean="0"/>
              <a:t>…</a:t>
            </a:r>
            <a:endParaRPr lang="en-US" dirty="0" smtClean="0"/>
          </a:p>
          <a:p>
            <a:r>
              <a:rPr lang="en-US" dirty="0" smtClean="0"/>
              <a:t>http://www.gbif.org/analytics/global</a:t>
            </a:r>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23</a:t>
            </a:fld>
            <a:endParaRPr lang="en-US"/>
          </a:p>
        </p:txBody>
      </p:sp>
    </p:spTree>
    <p:extLst>
      <p:ext uri="{BB962C8B-B14F-4D97-AF65-F5344CB8AC3E}">
        <p14:creationId xmlns:p14="http://schemas.microsoft.com/office/powerpoint/2010/main" val="954151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http://www.gbif.org/analytics/global</a:t>
            </a:r>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24</a:t>
            </a:fld>
            <a:endParaRPr lang="en-US"/>
          </a:p>
        </p:txBody>
      </p:sp>
    </p:spTree>
    <p:extLst>
      <p:ext uri="{BB962C8B-B14F-4D97-AF65-F5344CB8AC3E}">
        <p14:creationId xmlns:p14="http://schemas.microsoft.com/office/powerpoint/2010/main" val="2212040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8DBE6C33-2A03-3C4E-959B-051EE72D3605}" type="slidenum">
              <a:rPr lang="en-US">
                <a:latin typeface="Arial" charset="0"/>
              </a:rPr>
              <a:pPr/>
              <a:t>25</a:t>
            </a:fld>
            <a:endParaRPr lang="en-US">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Otegui, J. (2012) Biodiversity Datasets Assessment Tool (BIDDSAT). Universidad de Navarra. Available online at </a:t>
            </a:r>
            <a:r>
              <a:rPr lang="en-US" dirty="0" smtClean="0">
                <a:hlinkClick r:id="rId3"/>
              </a:rPr>
              <a:t>http://www.unav.es/unzyec/mzna/biddsat/</a:t>
            </a:r>
            <a:r>
              <a:rPr lang="en-US" dirty="0" smtClean="0"/>
              <a:t>.</a:t>
            </a:r>
          </a:p>
          <a:p>
            <a:r>
              <a:rPr lang="en-US" dirty="0" smtClean="0"/>
              <a:t>http://www.gbif.org/resource/81711</a:t>
            </a:r>
          </a:p>
          <a:p>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26</a:t>
            </a:fld>
            <a:endParaRPr lang="en-US"/>
          </a:p>
        </p:txBody>
      </p:sp>
    </p:spTree>
    <p:extLst>
      <p:ext uri="{BB962C8B-B14F-4D97-AF65-F5344CB8AC3E}">
        <p14:creationId xmlns:p14="http://schemas.microsoft.com/office/powerpoint/2010/main" val="3573972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Atlas of Living</a:t>
            </a:r>
            <a:r>
              <a:rPr lang="en-US" baseline="0" dirty="0" smtClean="0"/>
              <a:t> Australia</a:t>
            </a:r>
          </a:p>
          <a:p>
            <a:r>
              <a:rPr lang="en-US" dirty="0" smtClean="0"/>
              <a:t>https://</a:t>
            </a:r>
            <a:r>
              <a:rPr lang="en-US" dirty="0" err="1" smtClean="0"/>
              <a:t>code.google.com</a:t>
            </a:r>
            <a:r>
              <a:rPr lang="en-US" dirty="0" smtClean="0"/>
              <a:t>/p/</a:t>
            </a:r>
            <a:r>
              <a:rPr lang="en-US" dirty="0" err="1" smtClean="0"/>
              <a:t>ala-dataquality</a:t>
            </a:r>
            <a:r>
              <a:rPr lang="en-US" smtClean="0"/>
              <a:t>/</a:t>
            </a:r>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27</a:t>
            </a:fld>
            <a:endParaRPr lang="en-US"/>
          </a:p>
        </p:txBody>
      </p:sp>
    </p:spTree>
    <p:extLst>
      <p:ext uri="{BB962C8B-B14F-4D97-AF65-F5344CB8AC3E}">
        <p14:creationId xmlns:p14="http://schemas.microsoft.com/office/powerpoint/2010/main" val="2880106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Chapman, A. D. 2005. Principles of Data Quality, version 1.0. Report for the Global Biodiversity Information Facility, Copenhagen. ISBN 87-92020-03-8. </a:t>
            </a:r>
          </a:p>
          <a:p>
            <a:r>
              <a:rPr lang="en-US" dirty="0" smtClean="0"/>
              <a:t>Available online at http://www.gbif.org/</a:t>
            </a:r>
            <a:r>
              <a:rPr lang="en-US" dirty="0" err="1" smtClean="0"/>
              <a:t>orc</a:t>
            </a:r>
            <a:r>
              <a:rPr lang="en-US" dirty="0" smtClean="0"/>
              <a:t>/?</a:t>
            </a:r>
            <a:r>
              <a:rPr lang="en-US" dirty="0" err="1" smtClean="0"/>
              <a:t>doc_id</a:t>
            </a:r>
            <a:r>
              <a:rPr lang="en-US" dirty="0" smtClean="0"/>
              <a:t>=1229, http://www.gbif.org/resource/80509</a:t>
            </a:r>
          </a:p>
          <a:p>
            <a:endParaRPr lang="en-US" dirty="0" smtClean="0"/>
          </a:p>
          <a:p>
            <a:r>
              <a:rPr lang="en-US" dirty="0" smtClean="0"/>
              <a:t>Chapman A.D. “Principles of Data Quality” MS PowerPoint Presentation. Global Biodiversity Information Facility. September 21 2011. Accessible online at: http://www.gbif.org/</a:t>
            </a:r>
            <a:r>
              <a:rPr lang="en-US" dirty="0" err="1" smtClean="0"/>
              <a:t>orc</a:t>
            </a:r>
            <a:r>
              <a:rPr lang="en-US" dirty="0" smtClean="0"/>
              <a:t>/?</a:t>
            </a:r>
            <a:r>
              <a:rPr lang="en-US" dirty="0" err="1" smtClean="0"/>
              <a:t>doc_id</a:t>
            </a:r>
            <a:r>
              <a:rPr lang="en-US" dirty="0" smtClean="0"/>
              <a:t>=3135, http://www.gbif.org/resource/81791</a:t>
            </a:r>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28</a:t>
            </a:fld>
            <a:endParaRPr lang="en-US"/>
          </a:p>
        </p:txBody>
      </p:sp>
    </p:spTree>
    <p:extLst>
      <p:ext uri="{BB962C8B-B14F-4D97-AF65-F5344CB8AC3E}">
        <p14:creationId xmlns:p14="http://schemas.microsoft.com/office/powerpoint/2010/main" val="2199337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https://www.gbif.org/tools/data-validator</a:t>
            </a:r>
          </a:p>
          <a:p>
            <a:r>
              <a:rPr lang="en-US" dirty="0" smtClean="0"/>
              <a:t>https://www.gbif.org/news/1typAByt7mWSuoAY6sM442/new-gbif-data-validator-provides-pre-publication-review-of-datasets</a:t>
            </a:r>
          </a:p>
          <a:p>
            <a:r>
              <a:rPr lang="en-US" dirty="0" smtClean="0"/>
              <a:t>https://</a:t>
            </a:r>
            <a:r>
              <a:rPr lang="en-US" dirty="0" err="1" smtClean="0"/>
              <a:t>github.com</a:t>
            </a:r>
            <a:r>
              <a:rPr lang="en-US" dirty="0" smtClean="0"/>
              <a:t>/gbif/gbif-data-validator</a:t>
            </a:r>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29</a:t>
            </a:fld>
            <a:endParaRPr lang="en-US"/>
          </a:p>
        </p:txBody>
      </p:sp>
    </p:spTree>
    <p:extLst>
      <p:ext uri="{BB962C8B-B14F-4D97-AF65-F5344CB8AC3E}">
        <p14:creationId xmlns:p14="http://schemas.microsoft.com/office/powerpoint/2010/main" val="2910665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https://www.gbif.org/tools/data-validator</a:t>
            </a:r>
          </a:p>
          <a:p>
            <a:r>
              <a:rPr lang="en-US" dirty="0" smtClean="0"/>
              <a:t>https://www.gbif.org/news/1typAByt7mWSuoAY6sM442/new-gbif-data-validator-provides-pre-publication-review-of-datasets</a:t>
            </a:r>
          </a:p>
          <a:p>
            <a:r>
              <a:rPr lang="en-US" smtClean="0"/>
              <a:t>https://www.gbif.org/tools/data-validator/1509439657307</a:t>
            </a:r>
            <a:endParaRPr lang="en-US" dirty="0" smtClean="0"/>
          </a:p>
          <a:p>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30</a:t>
            </a:fld>
            <a:endParaRPr lang="en-US"/>
          </a:p>
        </p:txBody>
      </p:sp>
    </p:spTree>
    <p:extLst>
      <p:ext uri="{BB962C8B-B14F-4D97-AF65-F5344CB8AC3E}">
        <p14:creationId xmlns:p14="http://schemas.microsoft.com/office/powerpoint/2010/main" val="2910665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ln w="17780" cmpd="sng">
                  <a:solidFill>
                    <a:schemeClr val="tx1"/>
                  </a:solidFill>
                  <a:prstDash val="solid"/>
                  <a:miter lim="800000"/>
                </a:ln>
                <a:effectLst>
                  <a:outerShdw blurRad="50800" algn="tl" rotWithShape="0">
                    <a:srgbClr val="000000"/>
                  </a:outerShdw>
                </a:effectLst>
              </a:rPr>
              <a:t>GBIF provides a services and tools </a:t>
            </a:r>
          </a:p>
          <a:p>
            <a:pPr marL="0" indent="0">
              <a:buNone/>
            </a:pPr>
            <a:r>
              <a:rPr lang="en-US" dirty="0" smtClean="0">
                <a:ln w="17780" cmpd="sng">
                  <a:solidFill>
                    <a:schemeClr val="tx1"/>
                  </a:solidFill>
                  <a:prstDash val="solid"/>
                  <a:miter lim="800000"/>
                </a:ln>
                <a:effectLst>
                  <a:outerShdw blurRad="50800" algn="tl" rotWithShape="0">
                    <a:srgbClr val="000000"/>
                  </a:outerShdw>
                </a:effectLst>
              </a:rPr>
              <a:t>to identify data quality issues and </a:t>
            </a:r>
          </a:p>
          <a:p>
            <a:pPr marL="0" indent="0">
              <a:buNone/>
            </a:pPr>
            <a:r>
              <a:rPr lang="en-US" dirty="0" smtClean="0">
                <a:ln w="17780" cmpd="sng">
                  <a:solidFill>
                    <a:schemeClr val="tx1"/>
                  </a:solidFill>
                  <a:prstDash val="solid"/>
                  <a:miter lim="800000"/>
                </a:ln>
                <a:effectLst>
                  <a:outerShdw blurRad="50800" algn="tl" rotWithShape="0">
                    <a:srgbClr val="000000"/>
                  </a:outerShdw>
                </a:effectLst>
              </a:rPr>
              <a:t>solutions for improving the usefulness </a:t>
            </a:r>
          </a:p>
          <a:p>
            <a:pPr marL="0" indent="0">
              <a:buNone/>
            </a:pPr>
            <a:r>
              <a:rPr lang="en-US" dirty="0" smtClean="0">
                <a:ln w="17780" cmpd="sng">
                  <a:solidFill>
                    <a:schemeClr val="tx1"/>
                  </a:solidFill>
                  <a:prstDash val="solid"/>
                  <a:miter lim="800000"/>
                </a:ln>
                <a:effectLst>
                  <a:outerShdw blurRad="50800" algn="tl" rotWithShape="0">
                    <a:srgbClr val="000000"/>
                  </a:outerShdw>
                </a:effectLst>
              </a:rPr>
              <a:t>and fitness for use of biodiversity datasets.</a:t>
            </a:r>
          </a:p>
          <a:p>
            <a:pPr marL="0" indent="0">
              <a:buNone/>
            </a:pPr>
            <a:endParaRPr lang="en-US" sz="1200" dirty="0" smtClean="0">
              <a:ln w="17780" cmpd="sng">
                <a:solidFill>
                  <a:schemeClr val="tx1"/>
                </a:solidFill>
                <a:prstDash val="solid"/>
                <a:miter lim="800000"/>
              </a:ln>
              <a:effectLst>
                <a:outerShdw blurRad="50800" algn="tl" rotWithShape="0">
                  <a:srgbClr val="000000"/>
                </a:outerShdw>
              </a:effectLst>
            </a:endParaRPr>
          </a:p>
          <a:p>
            <a:pPr lvl="1"/>
            <a:r>
              <a:rPr lang="en-US" dirty="0" smtClean="0">
                <a:ln w="17780" cmpd="sng">
                  <a:solidFill>
                    <a:schemeClr val="tx1"/>
                  </a:solidFill>
                  <a:prstDash val="solid"/>
                  <a:miter lim="800000"/>
                </a:ln>
                <a:effectLst>
                  <a:outerShdw blurRad="50800" algn="tl" rotWithShape="0">
                    <a:srgbClr val="000000"/>
                  </a:outerShdw>
                </a:effectLst>
              </a:rPr>
              <a:t>Taxonomic interpretations and standardization</a:t>
            </a:r>
          </a:p>
          <a:p>
            <a:pPr lvl="1"/>
            <a:r>
              <a:rPr lang="en-US" dirty="0" smtClean="0">
                <a:ln w="17780" cmpd="sng">
                  <a:solidFill>
                    <a:schemeClr val="tx1"/>
                  </a:solidFill>
                  <a:prstDash val="solid"/>
                  <a:miter lim="800000"/>
                </a:ln>
                <a:effectLst>
                  <a:outerShdw blurRad="50800" algn="tl" rotWithShape="0">
                    <a:srgbClr val="000000"/>
                  </a:outerShdw>
                </a:effectLst>
              </a:rPr>
              <a:t>Geographic validation and enrichment</a:t>
            </a:r>
          </a:p>
          <a:p>
            <a:pPr lvl="1"/>
            <a:r>
              <a:rPr lang="en-US" dirty="0" smtClean="0">
                <a:ln w="17780" cmpd="sng">
                  <a:solidFill>
                    <a:schemeClr val="tx1"/>
                  </a:solidFill>
                  <a:prstDash val="solid"/>
                  <a:miter lim="800000"/>
                </a:ln>
                <a:effectLst>
                  <a:outerShdw blurRad="50800" algn="tl" rotWithShape="0">
                    <a:srgbClr val="000000"/>
                  </a:outerShdw>
                </a:effectLst>
              </a:rPr>
              <a:t>Temporal dimension and validation</a:t>
            </a:r>
          </a:p>
          <a:p>
            <a:pPr lvl="1"/>
            <a:r>
              <a:rPr lang="en-US" dirty="0" smtClean="0">
                <a:ln w="17780" cmpd="sng">
                  <a:solidFill>
                    <a:schemeClr val="tx1"/>
                  </a:solidFill>
                  <a:prstDash val="solid"/>
                  <a:miter lim="800000"/>
                </a:ln>
                <a:effectLst>
                  <a:outerShdw blurRad="50800" algn="tl" rotWithShape="0">
                    <a:srgbClr val="000000"/>
                  </a:outerShdw>
                </a:effectLst>
              </a:rPr>
              <a:t>Dataset descriptions, methodology &amp; provenance</a:t>
            </a:r>
          </a:p>
          <a:p>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3</a:t>
            </a:fld>
            <a:endParaRPr lang="en-US"/>
          </a:p>
        </p:txBody>
      </p:sp>
    </p:spTree>
    <p:extLst>
      <p:ext uri="{BB962C8B-B14F-4D97-AF65-F5344CB8AC3E}">
        <p14:creationId xmlns:p14="http://schemas.microsoft.com/office/powerpoint/2010/main" val="4244012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https://www.gbif.org/tools/data-validator</a:t>
            </a:r>
          </a:p>
          <a:p>
            <a:r>
              <a:rPr lang="en-US" dirty="0" smtClean="0"/>
              <a:t>https://www.gbif.org/news/1typAByt7mWSuoAY6sM442/new-gbif-data-validator-provides-pre-publication-review-of-datasets</a:t>
            </a:r>
          </a:p>
          <a:p>
            <a:r>
              <a:rPr lang="en-US" dirty="0" smtClean="0"/>
              <a:t>https://www.gbif.org/tools/data-validator/1509439657307</a:t>
            </a:r>
          </a:p>
          <a:p>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31</a:t>
            </a:fld>
            <a:endParaRPr lang="en-US"/>
          </a:p>
        </p:txBody>
      </p:sp>
    </p:spTree>
    <p:extLst>
      <p:ext uri="{BB962C8B-B14F-4D97-AF65-F5344CB8AC3E}">
        <p14:creationId xmlns:p14="http://schemas.microsoft.com/office/powerpoint/2010/main" val="2910665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D8A15DE8-875F-8745-85D9-1DCC7B3E784F}" type="slidenum">
              <a:rPr lang="en-US">
                <a:latin typeface="Arial" charset="0"/>
              </a:rPr>
              <a:pPr/>
              <a:t>34</a:t>
            </a:fld>
            <a:endParaRPr lang="en-US">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dev.gbif.no</a:t>
            </a:r>
            <a:r>
              <a:rPr lang="en-US" dirty="0" smtClean="0"/>
              <a:t>/datasets/d0aa984e-c6d3-45ee-8fc0-df1df8f4126b/p/report</a:t>
            </a:r>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35</a:t>
            </a:fld>
            <a:endParaRPr lang="en-US"/>
          </a:p>
        </p:txBody>
      </p:sp>
    </p:spTree>
    <p:extLst>
      <p:ext uri="{BB962C8B-B14F-4D97-AF65-F5344CB8AC3E}">
        <p14:creationId xmlns:p14="http://schemas.microsoft.com/office/powerpoint/2010/main" val="723071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dev.gbif.no</a:t>
            </a:r>
            <a:r>
              <a:rPr lang="en-US" dirty="0" smtClean="0"/>
              <a:t>/datasets/d0aa984e-c6d3-45ee-8fc0-df1df8f4126b/p/occurrence/105140</a:t>
            </a:r>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36</a:t>
            </a:fld>
            <a:endParaRPr lang="en-US"/>
          </a:p>
        </p:txBody>
      </p:sp>
    </p:spTree>
    <p:extLst>
      <p:ext uri="{BB962C8B-B14F-4D97-AF65-F5344CB8AC3E}">
        <p14:creationId xmlns:p14="http://schemas.microsoft.com/office/powerpoint/2010/main" val="2620371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Dyntaxa (Sweden)</a:t>
            </a:r>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37</a:t>
            </a:fld>
            <a:endParaRPr lang="en-US"/>
          </a:p>
        </p:txBody>
      </p:sp>
    </p:spTree>
    <p:extLst>
      <p:ext uri="{BB962C8B-B14F-4D97-AF65-F5344CB8AC3E}">
        <p14:creationId xmlns:p14="http://schemas.microsoft.com/office/powerpoint/2010/main" val="3382080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Data quality issue, 2013-04-25 (Fridtjof and Christian). </a:t>
            </a:r>
            <a:r>
              <a:rPr lang="en-US" dirty="0">
                <a:solidFill>
                  <a:srgbClr val="000000"/>
                </a:solidFill>
                <a:latin typeface="Calibri" charset="0"/>
              </a:rPr>
              <a:t>The fish collection at NHM has some longitude latitude columns swapped… Noticed and corrected in April. (dataset 8102)</a:t>
            </a:r>
            <a:endParaRPr lang="en-US" dirty="0">
              <a:latin typeface="Calibri" charset="0"/>
            </a:endParaRPr>
          </a:p>
          <a:p>
            <a:r>
              <a:rPr lang="en-US" dirty="0">
                <a:latin typeface="Calibri" charset="0"/>
              </a:rPr>
              <a:t>Fish collection at NHM-UiO. Inverted coordinates cause points for occurrences of fish in the sea outside Norway to be plotted </a:t>
            </a:r>
            <a:r>
              <a:rPr lang="en-US" dirty="0" err="1">
                <a:latin typeface="Calibri" charset="0"/>
              </a:rPr>
              <a:t>accross</a:t>
            </a:r>
            <a:r>
              <a:rPr lang="en-US" dirty="0">
                <a:latin typeface="Calibri" charset="0"/>
              </a:rPr>
              <a:t> the Indian sea and into the Himalayas.</a:t>
            </a:r>
          </a:p>
          <a:p>
            <a:r>
              <a:rPr lang="en-US" dirty="0" smtClean="0">
                <a:latin typeface="Calibri" charset="0"/>
              </a:rPr>
              <a:t>GBIF dataset identifier: http://</a:t>
            </a:r>
            <a:r>
              <a:rPr lang="en-US" dirty="0" err="1" smtClean="0">
                <a:latin typeface="Calibri" charset="0"/>
              </a:rPr>
              <a:t>doi.org</a:t>
            </a:r>
            <a:r>
              <a:rPr lang="en-US" dirty="0" smtClean="0">
                <a:latin typeface="Calibri" charset="0"/>
              </a:rPr>
              <a:t>/10.15468/4vqytb</a:t>
            </a:r>
          </a:p>
          <a:p>
            <a:r>
              <a:rPr lang="en-US" dirty="0" smtClean="0">
                <a:latin typeface="Calibri" charset="0"/>
              </a:rPr>
              <a:t>Access </a:t>
            </a:r>
            <a:r>
              <a:rPr lang="en-US" dirty="0">
                <a:latin typeface="Calibri" charset="0"/>
              </a:rPr>
              <a:t>point </a:t>
            </a:r>
            <a:r>
              <a:rPr lang="en-US" dirty="0" err="1" smtClean="0">
                <a:latin typeface="Calibri" charset="0"/>
              </a:rPr>
              <a:t>URL:http</a:t>
            </a:r>
            <a:r>
              <a:rPr lang="en-US" dirty="0" smtClean="0">
                <a:latin typeface="Calibri" charset="0"/>
              </a:rPr>
              <a:t>://</a:t>
            </a:r>
            <a:r>
              <a:rPr lang="en-US" dirty="0" err="1" smtClean="0">
                <a:latin typeface="Calibri" charset="0"/>
              </a:rPr>
              <a:t>dev.gbif.no</a:t>
            </a:r>
            <a:r>
              <a:rPr lang="en-US" dirty="0" smtClean="0">
                <a:latin typeface="Calibri" charset="0"/>
              </a:rPr>
              <a:t>/</a:t>
            </a:r>
            <a:r>
              <a:rPr lang="en-US" dirty="0" err="1" smtClean="0">
                <a:latin typeface="Calibri" charset="0"/>
              </a:rPr>
              <a:t>ipt</a:t>
            </a:r>
            <a:r>
              <a:rPr lang="en-US" dirty="0" smtClean="0">
                <a:latin typeface="Calibri" charset="0"/>
              </a:rPr>
              <a:t>/</a:t>
            </a:r>
            <a:r>
              <a:rPr lang="en-US" dirty="0" err="1" smtClean="0">
                <a:latin typeface="Calibri" charset="0"/>
              </a:rPr>
              <a:t>resource?r</a:t>
            </a:r>
            <a:r>
              <a:rPr lang="en-US" dirty="0" smtClean="0">
                <a:latin typeface="Calibri" charset="0"/>
              </a:rPr>
              <a:t>=</a:t>
            </a:r>
            <a:r>
              <a:rPr lang="en-US" dirty="0" err="1" smtClean="0">
                <a:latin typeface="Calibri" charset="0"/>
              </a:rPr>
              <a:t>o_fish</a:t>
            </a:r>
            <a:endParaRPr lang="en-US" dirty="0" smtClean="0">
              <a:latin typeface="Calibri" charset="0"/>
            </a:endParaRPr>
          </a:p>
          <a:p>
            <a:r>
              <a:rPr lang="en-US" dirty="0" smtClean="0">
                <a:latin typeface="Calibri" charset="0"/>
              </a:rPr>
              <a:t>Added </a:t>
            </a:r>
            <a:r>
              <a:rPr lang="en-US" dirty="0">
                <a:latin typeface="Calibri" charset="0"/>
              </a:rPr>
              <a:t>to </a:t>
            </a:r>
            <a:r>
              <a:rPr lang="en-US" dirty="0" err="1">
                <a:latin typeface="Calibri" charset="0"/>
              </a:rPr>
              <a:t>portal:Feb</a:t>
            </a:r>
            <a:r>
              <a:rPr lang="en-US" dirty="0">
                <a:latin typeface="Calibri" charset="0"/>
              </a:rPr>
              <a:t> 11, 2009</a:t>
            </a:r>
          </a:p>
          <a:p>
            <a:r>
              <a:rPr lang="en-US" dirty="0">
                <a:latin typeface="Calibri" charset="0"/>
              </a:rPr>
              <a:t>Information updated</a:t>
            </a:r>
            <a:r>
              <a:rPr lang="en-US" dirty="0" smtClean="0">
                <a:latin typeface="Calibri" charset="0"/>
              </a:rPr>
              <a:t>: January </a:t>
            </a:r>
            <a:r>
              <a:rPr lang="en-US" dirty="0">
                <a:latin typeface="Calibri" charset="0"/>
              </a:rPr>
              <a:t>14, 2013</a:t>
            </a:r>
          </a:p>
          <a:p>
            <a:r>
              <a:rPr lang="en-US" dirty="0">
                <a:latin typeface="Calibri" charset="0"/>
              </a:rPr>
              <a:t>Information updated</a:t>
            </a:r>
            <a:r>
              <a:rPr lang="en-US" dirty="0" smtClean="0">
                <a:latin typeface="Calibri" charset="0"/>
              </a:rPr>
              <a:t>: May </a:t>
            </a:r>
            <a:r>
              <a:rPr lang="en-US" dirty="0">
                <a:latin typeface="Calibri" charset="0"/>
              </a:rPr>
              <a:t>3, 2013</a:t>
            </a:r>
          </a:p>
          <a:p>
            <a:endParaRPr lang="en-US" dirty="0">
              <a:latin typeface="Calibri" charset="0"/>
            </a:endParaRPr>
          </a:p>
          <a:p>
            <a:r>
              <a:rPr lang="en-US" dirty="0">
                <a:latin typeface="Calibri" charset="0"/>
              </a:rPr>
              <a:t>MAP dataset 8102, Fish collection NHM-UiO (modified color and country borders)</a:t>
            </a:r>
          </a:p>
          <a:p>
            <a:r>
              <a:rPr lang="en-US" dirty="0">
                <a:latin typeface="Calibri" charset="0"/>
              </a:rPr>
              <a:t>http://</a:t>
            </a:r>
            <a:r>
              <a:rPr lang="en-US" dirty="0" err="1">
                <a:latin typeface="Calibri" charset="0"/>
              </a:rPr>
              <a:t>ogc.gbif.org</a:t>
            </a:r>
            <a:r>
              <a:rPr lang="en-US" dirty="0">
                <a:latin typeface="Calibri" charset="0"/>
              </a:rPr>
              <a:t>/</a:t>
            </a:r>
            <a:r>
              <a:rPr lang="en-US" dirty="0" err="1">
                <a:latin typeface="Calibri" charset="0"/>
              </a:rPr>
              <a:t>wms?request</a:t>
            </a:r>
            <a:r>
              <a:rPr lang="en-US" dirty="0">
                <a:latin typeface="Calibri" charset="0"/>
              </a:rPr>
              <a:t>=</a:t>
            </a:r>
            <a:r>
              <a:rPr lang="en-US" dirty="0" err="1">
                <a:latin typeface="Calibri" charset="0"/>
              </a:rPr>
              <a:t>GetMap&amp;bgcolor</a:t>
            </a:r>
            <a:r>
              <a:rPr lang="en-US" dirty="0">
                <a:latin typeface="Calibri" charset="0"/>
              </a:rPr>
              <a:t>=0xBBCCEE&amp;styles=,,&amp;layers=</a:t>
            </a:r>
            <a:r>
              <a:rPr lang="en-US" dirty="0" err="1">
                <a:latin typeface="Calibri" charset="0"/>
              </a:rPr>
              <a:t>gbif:country_fill,gbif:tabDensityLayer&amp;srs</a:t>
            </a:r>
            <a:r>
              <a:rPr lang="en-US" dirty="0">
                <a:latin typeface="Calibri" charset="0"/>
              </a:rPr>
              <a:t>=EPSG:4326&amp;filter=()(&lt;Filter&gt;&lt;</a:t>
            </a:r>
            <a:r>
              <a:rPr lang="en-US" dirty="0" err="1">
                <a:latin typeface="Calibri" charset="0"/>
              </a:rPr>
              <a:t>PropertyIsEqualTo</a:t>
            </a:r>
            <a:r>
              <a:rPr lang="en-US" dirty="0">
                <a:latin typeface="Calibri" charset="0"/>
              </a:rPr>
              <a:t>&gt;&lt;</a:t>
            </a:r>
            <a:r>
              <a:rPr lang="en-US" dirty="0" err="1">
                <a:latin typeface="Calibri" charset="0"/>
              </a:rPr>
              <a:t>PropertyName</a:t>
            </a:r>
            <a:r>
              <a:rPr lang="en-US" dirty="0">
                <a:latin typeface="Calibri" charset="0"/>
              </a:rPr>
              <a:t>&gt;</a:t>
            </a:r>
            <a:r>
              <a:rPr lang="en-US" dirty="0" err="1">
                <a:latin typeface="Calibri" charset="0"/>
              </a:rPr>
              <a:t>url</a:t>
            </a:r>
            <a:r>
              <a:rPr lang="en-US" dirty="0">
                <a:latin typeface="Calibri" charset="0"/>
              </a:rPr>
              <a:t>&lt;/</a:t>
            </a:r>
            <a:r>
              <a:rPr lang="en-US" dirty="0" err="1">
                <a:latin typeface="Calibri" charset="0"/>
              </a:rPr>
              <a:t>PropertyName</a:t>
            </a:r>
            <a:r>
              <a:rPr lang="en-US" dirty="0">
                <a:latin typeface="Calibri" charset="0"/>
              </a:rPr>
              <a:t>&gt;&lt;Literal&gt;&lt;![CDATA[http%3A%2F%2Fdata.gbif.org%2Fmaplayer%2Fresource%2F8102]]&gt;&lt;/Literal&gt;&lt;/</a:t>
            </a:r>
            <a:r>
              <a:rPr lang="en-US" dirty="0" err="1">
                <a:latin typeface="Calibri" charset="0"/>
              </a:rPr>
              <a:t>PropertyIsEqualTo</a:t>
            </a:r>
            <a:r>
              <a:rPr lang="en-US" dirty="0">
                <a:latin typeface="Calibri" charset="0"/>
              </a:rPr>
              <a:t>&gt;&lt;/Filter&gt;)()&amp;width=721&amp;height=362&amp;Format=image/</a:t>
            </a:r>
            <a:r>
              <a:rPr lang="en-US" dirty="0" err="1">
                <a:latin typeface="Calibri" charset="0"/>
              </a:rPr>
              <a:t>png&amp;bbox</a:t>
            </a:r>
            <a:r>
              <a:rPr lang="en-US" dirty="0">
                <a:latin typeface="Calibri" charset="0"/>
              </a:rPr>
              <a:t>=-180,-90,180,90</a:t>
            </a:r>
          </a:p>
          <a:p>
            <a:endParaRPr lang="en-US" dirty="0">
              <a:latin typeface="Calibri" charset="0"/>
            </a:endParaRPr>
          </a:p>
          <a:p>
            <a:r>
              <a:rPr lang="en-US" dirty="0">
                <a:latin typeface="Calibri" charset="0"/>
              </a:rPr>
              <a:t>MAP dataset 8102, Fish collection NHM-UiO (cut to northern and eastern hemisphere)</a:t>
            </a:r>
          </a:p>
          <a:p>
            <a:r>
              <a:rPr lang="en-US" dirty="0">
                <a:latin typeface="Calibri" charset="0"/>
              </a:rPr>
              <a:t>http://</a:t>
            </a:r>
            <a:r>
              <a:rPr lang="en-US" dirty="0" err="1">
                <a:latin typeface="Calibri" charset="0"/>
              </a:rPr>
              <a:t>ogc.gbif.org</a:t>
            </a:r>
            <a:r>
              <a:rPr lang="en-US" dirty="0">
                <a:latin typeface="Calibri" charset="0"/>
              </a:rPr>
              <a:t>/</a:t>
            </a:r>
            <a:r>
              <a:rPr lang="en-US" dirty="0" err="1">
                <a:latin typeface="Calibri" charset="0"/>
              </a:rPr>
              <a:t>wms?request</a:t>
            </a:r>
            <a:r>
              <a:rPr lang="en-US" dirty="0">
                <a:latin typeface="Calibri" charset="0"/>
              </a:rPr>
              <a:t>=</a:t>
            </a:r>
            <a:r>
              <a:rPr lang="en-US" dirty="0" err="1">
                <a:latin typeface="Calibri" charset="0"/>
              </a:rPr>
              <a:t>GetMap&amp;bgcolor</a:t>
            </a:r>
            <a:r>
              <a:rPr lang="en-US" dirty="0">
                <a:latin typeface="Calibri" charset="0"/>
              </a:rPr>
              <a:t>=0xBBCCEE&amp;styles=,,&amp;layers=</a:t>
            </a:r>
            <a:r>
              <a:rPr lang="en-US" dirty="0" err="1">
                <a:latin typeface="Calibri" charset="0"/>
              </a:rPr>
              <a:t>gbif:country_fill,gbif:tabDensityLayer&amp;srs</a:t>
            </a:r>
            <a:r>
              <a:rPr lang="en-US" dirty="0">
                <a:latin typeface="Calibri" charset="0"/>
              </a:rPr>
              <a:t>=EPSG:4326&amp;filter=()(&lt;Filter&gt;&lt;</a:t>
            </a:r>
            <a:r>
              <a:rPr lang="en-US" dirty="0" err="1">
                <a:latin typeface="Calibri" charset="0"/>
              </a:rPr>
              <a:t>PropertyIsEqualTo</a:t>
            </a:r>
            <a:r>
              <a:rPr lang="en-US" dirty="0">
                <a:latin typeface="Calibri" charset="0"/>
              </a:rPr>
              <a:t>&gt;&lt;</a:t>
            </a:r>
            <a:r>
              <a:rPr lang="en-US" dirty="0" err="1">
                <a:latin typeface="Calibri" charset="0"/>
              </a:rPr>
              <a:t>PropertyName</a:t>
            </a:r>
            <a:r>
              <a:rPr lang="en-US" dirty="0">
                <a:latin typeface="Calibri" charset="0"/>
              </a:rPr>
              <a:t>&gt;</a:t>
            </a:r>
            <a:r>
              <a:rPr lang="en-US" dirty="0" err="1">
                <a:latin typeface="Calibri" charset="0"/>
              </a:rPr>
              <a:t>url</a:t>
            </a:r>
            <a:r>
              <a:rPr lang="en-US" dirty="0">
                <a:latin typeface="Calibri" charset="0"/>
              </a:rPr>
              <a:t>&lt;/</a:t>
            </a:r>
            <a:r>
              <a:rPr lang="en-US" dirty="0" err="1">
                <a:latin typeface="Calibri" charset="0"/>
              </a:rPr>
              <a:t>PropertyName</a:t>
            </a:r>
            <a:r>
              <a:rPr lang="en-US" dirty="0">
                <a:latin typeface="Calibri" charset="0"/>
              </a:rPr>
              <a:t>&gt;&lt;Literal&gt;&lt;![CDATA[http%3A%2F%2Fdata.gbif.org%2Fmaplayer%2Fresource%2F8102]]&gt;&lt;/Literal&gt;&lt;/</a:t>
            </a:r>
            <a:r>
              <a:rPr lang="en-US" dirty="0" err="1">
                <a:latin typeface="Calibri" charset="0"/>
              </a:rPr>
              <a:t>PropertyIsEqualTo</a:t>
            </a:r>
            <a:r>
              <a:rPr lang="en-US" dirty="0">
                <a:latin typeface="Calibri" charset="0"/>
              </a:rPr>
              <a:t>&gt;&lt;/Filter&gt;)()&amp;width=721&amp;height=362&amp;Format=image/</a:t>
            </a:r>
            <a:r>
              <a:rPr lang="en-US" dirty="0" err="1">
                <a:latin typeface="Calibri" charset="0"/>
              </a:rPr>
              <a:t>png&amp;bbox</a:t>
            </a:r>
            <a:r>
              <a:rPr lang="en-US" dirty="0">
                <a:latin typeface="Calibri" charset="0"/>
              </a:rPr>
              <a:t>=0,0,180,90</a:t>
            </a: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3BF80EC-4F86-724F-AC29-C2D75278B423}" type="slidenum">
              <a:rPr lang="en-US" sz="1200"/>
              <a:pPr eaLnBrk="1" hangingPunct="1"/>
              <a:t>38</a:t>
            </a:fld>
            <a:endParaRPr 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8DBE6C33-2A03-3C4E-959B-051EE72D3605}" type="slidenum">
              <a:rPr lang="en-US">
                <a:latin typeface="Arial" charset="0"/>
              </a:rPr>
              <a:pPr/>
              <a:t>39</a:t>
            </a:fld>
            <a:endParaRPr lang="en-US">
              <a:latin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456463"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www.inaturalist.org</a:t>
            </a:r>
            <a:r>
              <a:rPr lang="en-US" dirty="0" smtClean="0"/>
              <a:t>/</a:t>
            </a:r>
          </a:p>
          <a:p>
            <a:r>
              <a:rPr lang="en-US" dirty="0" smtClean="0"/>
              <a:t>http://</a:t>
            </a:r>
            <a:r>
              <a:rPr lang="en-US" dirty="0" err="1" smtClean="0"/>
              <a:t>www.inaturalist.org</a:t>
            </a:r>
            <a:r>
              <a:rPr lang="en-US" dirty="0" smtClean="0"/>
              <a:t>/observations/</a:t>
            </a:r>
            <a:r>
              <a:rPr lang="en-US" dirty="0" err="1" smtClean="0"/>
              <a:t>dagendresen</a:t>
            </a:r>
            <a:endParaRPr lang="en-US" dirty="0" smtClean="0"/>
          </a:p>
          <a:p>
            <a:r>
              <a:rPr lang="pl-PL" dirty="0" smtClean="0"/>
              <a:t>http://www.gbif.org/</a:t>
            </a:r>
            <a:r>
              <a:rPr lang="pl-PL" dirty="0" err="1" smtClean="0"/>
              <a:t>dataset</a:t>
            </a:r>
            <a:r>
              <a:rPr lang="pl-PL" dirty="0" smtClean="0"/>
              <a:t>/50c9509d-22c7-4a22-a47d-8c48425ef4a7</a:t>
            </a:r>
            <a:endParaRPr lang="en-US" dirty="0" smtClean="0"/>
          </a:p>
          <a:p>
            <a:r>
              <a:rPr lang="en-US" dirty="0" smtClean="0"/>
              <a:t>http://www.gbif.org/occurrence/1024229755</a:t>
            </a:r>
          </a:p>
        </p:txBody>
      </p:sp>
      <p:sp>
        <p:nvSpPr>
          <p:cNvPr id="4" name="Slide Number Placeholder 3"/>
          <p:cNvSpPr>
            <a:spLocks noGrp="1"/>
          </p:cNvSpPr>
          <p:nvPr>
            <p:ph type="sldNum" sz="quarter" idx="10"/>
          </p:nvPr>
        </p:nvSpPr>
        <p:spPr/>
        <p:txBody>
          <a:bodyPr/>
          <a:lstStyle/>
          <a:p>
            <a:fld id="{D210F011-38A0-9E4A-BAB2-32730077BCD1}" type="slidenum">
              <a:rPr lang="en-US" smtClean="0"/>
              <a:t>40</a:t>
            </a:fld>
            <a:endParaRPr lang="en-US"/>
          </a:p>
        </p:txBody>
      </p:sp>
    </p:spTree>
    <p:extLst>
      <p:ext uri="{BB962C8B-B14F-4D97-AF65-F5344CB8AC3E}">
        <p14:creationId xmlns:p14="http://schemas.microsoft.com/office/powerpoint/2010/main" val="1543031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Tschöpe</a:t>
            </a:r>
            <a:r>
              <a:rPr lang="en-US" dirty="0" smtClean="0"/>
              <a:t>, O., Macklin, J. A., Morris, R. A., </a:t>
            </a:r>
            <a:r>
              <a:rPr lang="en-US" dirty="0" err="1" smtClean="0"/>
              <a:t>Suhrbier</a:t>
            </a:r>
            <a:r>
              <a:rPr lang="en-US" dirty="0" smtClean="0"/>
              <a:t>, L., &amp; Berendsohn, W. G. (2013, December 20). Annotating biodiversity data via the Internet. Taxon. International Association for Plant Taxonomy (IAPT). </a:t>
            </a:r>
            <a:r>
              <a:rPr lang="en-US" dirty="0" smtClean="0">
                <a:hlinkClick r:id="rId3"/>
              </a:rPr>
              <a:t>doi:10.12705/626.4</a:t>
            </a:r>
            <a:endParaRPr lang="en-US" dirty="0" smtClean="0"/>
          </a:p>
          <a:p>
            <a:r>
              <a:rPr lang="en-US" dirty="0" smtClean="0"/>
              <a:t>Morris RA, Dou L, </a:t>
            </a:r>
            <a:r>
              <a:rPr lang="en-US" dirty="0" err="1" smtClean="0"/>
              <a:t>Hanken</a:t>
            </a:r>
            <a:r>
              <a:rPr lang="en-US" dirty="0" smtClean="0"/>
              <a:t> J, Kelly M, Lowery DB, </a:t>
            </a:r>
            <a:r>
              <a:rPr lang="en-US" dirty="0" err="1" smtClean="0"/>
              <a:t>Ludäscher</a:t>
            </a:r>
            <a:r>
              <a:rPr lang="en-US" dirty="0" smtClean="0"/>
              <a:t> B, et al. (2013) Semantic Annotation of Mutable Data. PLoS ONE 8(11): e76093. doi:10.1371/journal.pone.0076093</a:t>
            </a:r>
          </a:p>
          <a:p>
            <a:endParaRPr lang="en-US" dirty="0" smtClean="0"/>
          </a:p>
          <a:p>
            <a:pPr marL="0" marR="0" indent="0" algn="l" defTabSz="520596" rtl="0" eaLnBrk="1" fontAlgn="auto" latinLnBrk="0" hangingPunct="1">
              <a:lnSpc>
                <a:spcPct val="100000"/>
              </a:lnSpc>
              <a:spcBef>
                <a:spcPts val="0"/>
              </a:spcBef>
              <a:spcAft>
                <a:spcPts val="0"/>
              </a:spcAft>
              <a:buClrTx/>
              <a:buSzTx/>
              <a:buFontTx/>
              <a:buNone/>
              <a:tabLst/>
              <a:defRPr/>
            </a:pPr>
            <a:r>
              <a:rPr lang="en-US" dirty="0" smtClean="0"/>
              <a:t>Rod Page (2014) </a:t>
            </a:r>
            <a:r>
              <a:rPr lang="en-US" dirty="0" err="1" smtClean="0"/>
              <a:t>iPhylo</a:t>
            </a:r>
            <a:r>
              <a:rPr lang="en-US" dirty="0" smtClean="0"/>
              <a:t>: </a:t>
            </a:r>
            <a:r>
              <a:rPr lang="en-US" b="1" dirty="0" smtClean="0">
                <a:hlinkClick r:id="rId4"/>
              </a:rPr>
              <a:t>Rethinking annotating biodiversity data</a:t>
            </a:r>
            <a:r>
              <a:rPr lang="en-US" b="1" dirty="0" smtClean="0"/>
              <a:t>,</a:t>
            </a:r>
            <a:r>
              <a:rPr lang="en-US" b="1" baseline="0" dirty="0" smtClean="0"/>
              <a:t> http://</a:t>
            </a:r>
            <a:r>
              <a:rPr lang="en-US" b="1" baseline="0" dirty="0" err="1" smtClean="0"/>
              <a:t>iphylo.blogspot.no</a:t>
            </a:r>
            <a:r>
              <a:rPr lang="en-US" b="1" baseline="0" dirty="0" smtClean="0"/>
              <a:t>/2014/03/rethinking-annotating-biodiversity-</a:t>
            </a:r>
            <a:r>
              <a:rPr lang="en-US" b="1" baseline="0" dirty="0" err="1" smtClean="0"/>
              <a:t>data.html</a:t>
            </a:r>
            <a:endParaRPr lang="en-US" b="1" baseline="0" dirty="0" smtClean="0"/>
          </a:p>
          <a:p>
            <a:pPr marL="0" marR="0" indent="0" algn="l" defTabSz="520596"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iphylo.blogspot.no</a:t>
            </a:r>
            <a:r>
              <a:rPr lang="en-US" dirty="0" smtClean="0"/>
              <a:t>/2014_03_01_archive.html</a:t>
            </a:r>
          </a:p>
          <a:p>
            <a:pPr marL="0" marR="0" indent="0" algn="l" defTabSz="520596"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520596" rtl="0" eaLnBrk="1" fontAlgn="auto" latinLnBrk="0" hangingPunct="1">
              <a:lnSpc>
                <a:spcPct val="100000"/>
              </a:lnSpc>
              <a:spcBef>
                <a:spcPts val="0"/>
              </a:spcBef>
              <a:spcAft>
                <a:spcPts val="0"/>
              </a:spcAft>
              <a:buClrTx/>
              <a:buSzTx/>
              <a:buFontTx/>
              <a:buNone/>
              <a:tabLst/>
              <a:defRPr/>
            </a:pPr>
            <a:r>
              <a:rPr lang="en-US" dirty="0" smtClean="0"/>
              <a:t>Walls RL, Deck J, Guralnick R, Baskauf S, Beaman R, Blum S, et al. (2014) Semantics in Support of Biodiversity Knowledge Discovery: An Introduction to the Biological Collections Ontology and Related Ontologies. PLoS ONE 9(3): e89606. doi:10.1371/journal.pone.0089606</a:t>
            </a:r>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41</a:t>
            </a:fld>
            <a:endParaRPr lang="en-US"/>
          </a:p>
        </p:txBody>
      </p:sp>
    </p:spTree>
    <p:extLst>
      <p:ext uri="{BB962C8B-B14F-4D97-AF65-F5344CB8AC3E}">
        <p14:creationId xmlns:p14="http://schemas.microsoft.com/office/powerpoint/2010/main" val="3730568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B59871-673D-014F-88A2-98C216B932A2}" type="slidenum">
              <a:rPr lang="en-US" smtClean="0"/>
              <a:t>42</a:t>
            </a:fld>
            <a:endParaRPr lang="en-US"/>
          </a:p>
        </p:txBody>
      </p:sp>
    </p:spTree>
    <p:extLst>
      <p:ext uri="{BB962C8B-B14F-4D97-AF65-F5344CB8AC3E}">
        <p14:creationId xmlns:p14="http://schemas.microsoft.com/office/powerpoint/2010/main" val="59789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GBIF is dependent on resolvable and stable</a:t>
            </a:r>
            <a:r>
              <a:rPr lang="en-US" baseline="0" dirty="0" smtClean="0">
                <a:latin typeface="Calibri" charset="0"/>
              </a:rPr>
              <a:t> identifiers for efficient functionality. Identifiers for occurrences and for datasets etc.</a:t>
            </a:r>
            <a:endParaRPr lang="en-US" dirty="0">
              <a:latin typeface="Calibri" charset="0"/>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27A5770-C9D9-DC4F-96D9-3E107505152C}" type="slidenum">
              <a:rPr lang="en-US" sz="1200"/>
              <a:pPr eaLnBrk="1" hangingPunct="1"/>
              <a:t>4</a:t>
            </a:fld>
            <a:endParaRPr 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Carranza-Rojas J, </a:t>
            </a:r>
            <a:r>
              <a:rPr lang="en-US" dirty="0" err="1" smtClean="0"/>
              <a:t>Joly</a:t>
            </a:r>
            <a:r>
              <a:rPr lang="en-US" dirty="0" smtClean="0"/>
              <a:t> A, Bonnet P, </a:t>
            </a:r>
            <a:r>
              <a:rPr lang="en-US" dirty="0" err="1" smtClean="0"/>
              <a:t>Goëau</a:t>
            </a:r>
            <a:r>
              <a:rPr lang="en-US" dirty="0" smtClean="0"/>
              <a:t> H, Mata-Montero E (2017) Automated Herbarium Specimen Identification using Deep Learning. Proceedings of TDWG 1: e20302. https://</a:t>
            </a:r>
            <a:r>
              <a:rPr lang="en-US" dirty="0" err="1" smtClean="0"/>
              <a:t>doi.org</a:t>
            </a:r>
            <a:r>
              <a:rPr lang="en-US" dirty="0" smtClean="0"/>
              <a:t>/10.3897/tdwgproceedings.1.20302</a:t>
            </a:r>
          </a:p>
          <a:p>
            <a:r>
              <a:rPr lang="en-US" dirty="0" smtClean="0"/>
              <a:t>https://</a:t>
            </a:r>
            <a:r>
              <a:rPr lang="en-US" dirty="0" err="1" smtClean="0"/>
              <a:t>biss.pensoft.net</a:t>
            </a:r>
            <a:r>
              <a:rPr lang="en-US" dirty="0" smtClean="0"/>
              <a:t>/article/20302/list/9/</a:t>
            </a:r>
          </a:p>
          <a:p>
            <a:endParaRPr lang="en-US" dirty="0" smtClean="0"/>
          </a:p>
          <a:p>
            <a:r>
              <a:rPr lang="en-US" dirty="0" smtClean="0"/>
              <a:t>Carranza-Rojas J, </a:t>
            </a:r>
            <a:r>
              <a:rPr lang="en-US" dirty="0" err="1" smtClean="0"/>
              <a:t>Goeau</a:t>
            </a:r>
            <a:r>
              <a:rPr lang="en-US" dirty="0" smtClean="0"/>
              <a:t> H, Bonnet P, Mata-Montero E, and </a:t>
            </a:r>
            <a:r>
              <a:rPr lang="en-US" dirty="0" err="1" smtClean="0"/>
              <a:t>Joly</a:t>
            </a:r>
            <a:r>
              <a:rPr lang="en-US" dirty="0" smtClean="0"/>
              <a:t> A (2017) Going deeper in the automated identification of Herbarium specimens. BMC Evolutionary Biology 17:181. https://</a:t>
            </a:r>
            <a:r>
              <a:rPr lang="en-US" dirty="0" err="1" smtClean="0"/>
              <a:t>doi.org</a:t>
            </a:r>
            <a:r>
              <a:rPr lang="en-US" dirty="0" smtClean="0"/>
              <a:t>/10.1186/s12862-017-1014-z</a:t>
            </a:r>
          </a:p>
          <a:p>
            <a:r>
              <a:rPr lang="en-US" dirty="0" smtClean="0"/>
              <a:t>https://</a:t>
            </a:r>
            <a:r>
              <a:rPr lang="en-US" dirty="0" err="1" smtClean="0"/>
              <a:t>bmcevolbiol.biomedcentral.com</a:t>
            </a:r>
            <a:r>
              <a:rPr lang="en-US" dirty="0" smtClean="0"/>
              <a:t>/articles/10.1186/s12862-017-1014-z</a:t>
            </a:r>
          </a:p>
          <a:p>
            <a:endParaRPr lang="en-US" dirty="0" smtClean="0"/>
          </a:p>
          <a:p>
            <a:r>
              <a:rPr lang="en-US" dirty="0" smtClean="0"/>
              <a:t>Ledford H (2017) Artificial intelligence identifies plant species for science: Deep-learning methods successfully classify thousands of herbarium samples. Nature News 11 August 2017. doi:10.1038/nature.2017.22442</a:t>
            </a:r>
          </a:p>
          <a:p>
            <a:r>
              <a:rPr lang="en-US" dirty="0" smtClean="0"/>
              <a:t>http://</a:t>
            </a:r>
            <a:r>
              <a:rPr lang="en-US" dirty="0" err="1" smtClean="0"/>
              <a:t>www.nature.com</a:t>
            </a:r>
            <a:r>
              <a:rPr lang="en-US" dirty="0" smtClean="0"/>
              <a:t>/news/artificial-intelligence-identifies-plant-species-for-science-1.22442</a:t>
            </a:r>
          </a:p>
          <a:p>
            <a:endParaRPr lang="en-US" dirty="0" smtClean="0"/>
          </a:p>
          <a:p>
            <a:r>
              <a:rPr lang="en-US" dirty="0" smtClean="0"/>
              <a:t>Unger J, </a:t>
            </a:r>
            <a:r>
              <a:rPr lang="en-US" dirty="0" err="1" smtClean="0"/>
              <a:t>Merhof</a:t>
            </a:r>
            <a:r>
              <a:rPr lang="en-US" dirty="0" smtClean="0"/>
              <a:t> D, and Renner S (2016) Computer vision applied to herbarium specimens of German trees: testing the future utility of the millions of herbarium specimen images for automated identification. BMC Evolutionary Biology 16:248. https://</a:t>
            </a:r>
            <a:r>
              <a:rPr lang="en-US" dirty="0" err="1" smtClean="0"/>
              <a:t>doi.org</a:t>
            </a:r>
            <a:r>
              <a:rPr lang="en-US" dirty="0" smtClean="0"/>
              <a:t>/10.1186/s12862-016-0827-5</a:t>
            </a:r>
          </a:p>
          <a:p>
            <a:endParaRPr lang="en-US" dirty="0" smtClean="0"/>
          </a:p>
          <a:p>
            <a:r>
              <a:rPr lang="en-US" dirty="0" smtClean="0"/>
              <a:t>https://</a:t>
            </a:r>
            <a:r>
              <a:rPr lang="en-US" dirty="0" err="1" smtClean="0"/>
              <a:t>boingboing.net</a:t>
            </a:r>
            <a:r>
              <a:rPr lang="en-US" dirty="0" smtClean="0"/>
              <a:t>/2017/08/11/artificial-intelligence-</a:t>
            </a:r>
            <a:r>
              <a:rPr lang="en-US" dirty="0" err="1" smtClean="0"/>
              <a:t>identi.html</a:t>
            </a:r>
            <a:endParaRPr lang="en-US" dirty="0" smtClean="0"/>
          </a:p>
          <a:p>
            <a:r>
              <a:rPr lang="en-US" dirty="0" smtClean="0"/>
              <a:t>https://</a:t>
            </a:r>
            <a:r>
              <a:rPr lang="en-US" dirty="0" err="1" smtClean="0"/>
              <a:t>techcrunch.com</a:t>
            </a:r>
            <a:r>
              <a:rPr lang="en-US" dirty="0" smtClean="0"/>
              <a:t>/2017/08/11/deep-learning-could-discover-new-plant-species-hidden-in-centuries-of-herbarium-data/</a:t>
            </a:r>
          </a:p>
          <a:p>
            <a:endParaRPr lang="en-US" dirty="0" smtClean="0"/>
          </a:p>
          <a:p>
            <a:r>
              <a:rPr lang="en-US" dirty="0" smtClean="0"/>
              <a:t>Page LM, </a:t>
            </a:r>
            <a:r>
              <a:rPr lang="en-US" dirty="0" err="1" smtClean="0"/>
              <a:t>MacFadden</a:t>
            </a:r>
            <a:r>
              <a:rPr lang="en-US" dirty="0" smtClean="0"/>
              <a:t> BJ, Fortes JA, </a:t>
            </a:r>
            <a:r>
              <a:rPr lang="en-US" dirty="0" err="1" smtClean="0"/>
              <a:t>Soltis</a:t>
            </a:r>
            <a:r>
              <a:rPr lang="en-US" dirty="0" smtClean="0"/>
              <a:t> PS, and Riccardi G (2015) Digitization of Biodiversity Collections Reveals Biggest Data on Biodiversity. </a:t>
            </a:r>
            <a:r>
              <a:rPr lang="en-US" dirty="0" err="1" smtClean="0"/>
              <a:t>BioScience</a:t>
            </a:r>
            <a:r>
              <a:rPr lang="en-US" dirty="0" smtClean="0"/>
              <a:t> 65(9): 841–842, https://</a:t>
            </a:r>
            <a:r>
              <a:rPr lang="en-US" dirty="0" err="1" smtClean="0"/>
              <a:t>doi.org</a:t>
            </a:r>
            <a:r>
              <a:rPr lang="en-US" dirty="0" smtClean="0"/>
              <a:t>/10.1093/</a:t>
            </a:r>
            <a:r>
              <a:rPr lang="en-US" dirty="0" err="1" smtClean="0"/>
              <a:t>biosci</a:t>
            </a:r>
            <a:r>
              <a:rPr lang="en-US" dirty="0" smtClean="0"/>
              <a:t>/biv104</a:t>
            </a:r>
          </a:p>
          <a:p>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43</a:t>
            </a:fld>
            <a:endParaRPr lang="en-US"/>
          </a:p>
        </p:txBody>
      </p:sp>
    </p:spTree>
    <p:extLst>
      <p:ext uri="{BB962C8B-B14F-4D97-AF65-F5344CB8AC3E}">
        <p14:creationId xmlns:p14="http://schemas.microsoft.com/office/powerpoint/2010/main" val="671217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pPr marL="0" marR="0" lvl="0" indent="0" algn="l" rtl="0">
              <a:lnSpc>
                <a:spcPct val="90000"/>
              </a:lnSpc>
              <a:spcBef>
                <a:spcPts val="0"/>
              </a:spcBef>
              <a:buClr>
                <a:schemeClr val="dk1"/>
              </a:buClr>
              <a:buSzPct val="25000"/>
              <a:buFont typeface="Arial"/>
              <a:buNone/>
            </a:pPr>
            <a:r>
              <a:rPr lang="en" sz="1600" b="1" i="0" u="none" strike="noStrike" cap="none" baseline="0" dirty="0" smtClean="0">
                <a:solidFill>
                  <a:schemeClr val="dk1"/>
                </a:solidFill>
                <a:latin typeface="+mn-lt"/>
                <a:ea typeface="Calibri"/>
                <a:cs typeface="Calibri"/>
                <a:sym typeface="Calibri"/>
              </a:rPr>
              <a:t>Donat Agosti</a:t>
            </a:r>
            <a:r>
              <a:rPr lang="nb-NO" sz="1600" b="1" i="0" u="none" strike="noStrike" cap="none" baseline="0" dirty="0" smtClean="0">
                <a:solidFill>
                  <a:schemeClr val="dk1"/>
                </a:solidFill>
                <a:latin typeface="+mn-lt"/>
                <a:ea typeface="Calibri"/>
                <a:cs typeface="Calibri"/>
                <a:sym typeface="Calibri"/>
              </a:rPr>
              <a:t> :: </a:t>
            </a:r>
            <a:r>
              <a:rPr lang="en" b="1" i="0" u="none" strike="noStrike" cap="none" baseline="0" dirty="0" smtClean="0">
                <a:solidFill>
                  <a:schemeClr val="dk1"/>
                </a:solidFill>
                <a:sym typeface="Calibri"/>
              </a:rPr>
              <a:t>Plazi </a:t>
            </a:r>
          </a:p>
          <a:p>
            <a:pPr marL="0" marR="0" lvl="0" indent="0" algn="l" rtl="0">
              <a:lnSpc>
                <a:spcPct val="90000"/>
              </a:lnSpc>
              <a:spcBef>
                <a:spcPts val="0"/>
              </a:spcBef>
              <a:buClr>
                <a:schemeClr val="dk1"/>
              </a:buClr>
              <a:buSzPct val="25000"/>
              <a:buFont typeface="Arial"/>
              <a:buNone/>
            </a:pPr>
            <a:r>
              <a:rPr lang="en" b="0" i="0" u="none" strike="noStrike" cap="none" baseline="0" dirty="0" smtClean="0">
                <a:solidFill>
                  <a:schemeClr val="dk1"/>
                </a:solidFill>
                <a:sym typeface="Calibri"/>
              </a:rPr>
              <a:t>agosti@plazi.org; @myrmoteras</a:t>
            </a:r>
          </a:p>
          <a:p>
            <a:pPr marL="0" lvl="0" indent="0" algn="l">
              <a:spcBef>
                <a:spcPts val="0"/>
              </a:spcBef>
              <a:buSzPct val="25000"/>
              <a:buNone/>
            </a:pPr>
            <a:r>
              <a:rPr lang="en" dirty="0" smtClean="0"/>
              <a:t>ORCID: 0000-0001-9286-1200</a:t>
            </a:r>
            <a:endParaRPr lang="en" b="0" i="0" u="none" strike="noStrike" cap="none" baseline="0" dirty="0" smtClean="0">
              <a:solidFill>
                <a:schemeClr val="dk1"/>
              </a:solidFill>
              <a:sym typeface="Calibri"/>
            </a:endParaRPr>
          </a:p>
          <a:p>
            <a:pPr marL="0" lvl="0" indent="0" algn="l">
              <a:spcBef>
                <a:spcPts val="0"/>
              </a:spcBef>
              <a:buSzPct val="25000"/>
              <a:buNone/>
            </a:pPr>
            <a:r>
              <a:rPr lang="en" dirty="0" smtClean="0"/>
              <a:t>DOI: </a:t>
            </a:r>
            <a:r>
              <a:rPr lang="en-US" dirty="0" smtClean="0"/>
              <a:t>10.5281/zenodo.997213</a:t>
            </a:r>
            <a:endParaRPr lang="en" b="0" i="0" u="none" strike="noStrike" cap="none" baseline="0" dirty="0" smtClean="0">
              <a:solidFill>
                <a:schemeClr val="dk1"/>
              </a:solidFill>
              <a:sym typeface="Calibri"/>
            </a:endParaRPr>
          </a:p>
          <a:p>
            <a:pPr marL="0" indent="0" algn="l">
              <a:buSzPct val="25000"/>
              <a:buNone/>
            </a:pPr>
            <a:r>
              <a:rPr lang="en-US" dirty="0" smtClean="0"/>
              <a:t>September 26, 2017. GBIF GB24, Helsinki</a:t>
            </a:r>
          </a:p>
          <a:p>
            <a:pPr marL="0" indent="0" algn="l">
              <a:buSzPct val="25000"/>
              <a:buNone/>
            </a:pPr>
            <a:r>
              <a:rPr lang="en-US" dirty="0" smtClean="0"/>
              <a:t>----</a:t>
            </a:r>
          </a:p>
          <a:p>
            <a:pPr>
              <a:tabLst>
                <a:tab pos="6518275" algn="r"/>
              </a:tabLst>
            </a:pPr>
            <a:r>
              <a:rPr lang="en-US" sz="1400" b="1" dirty="0" smtClean="0"/>
              <a:t>Data mining activity for articles published in 2016</a:t>
            </a:r>
          </a:p>
          <a:p>
            <a:pPr>
              <a:tabLst>
                <a:tab pos="6518275" algn="r"/>
              </a:tabLst>
            </a:pPr>
            <a:endParaRPr lang="en-US" sz="1400" dirty="0" smtClean="0"/>
          </a:p>
          <a:p>
            <a:pPr>
              <a:tabLst>
                <a:tab pos="6518275" algn="r"/>
              </a:tabLst>
            </a:pPr>
            <a:r>
              <a:rPr lang="en-US" sz="1400" dirty="0" smtClean="0"/>
              <a:t>Number of articles mined	</a:t>
            </a:r>
            <a:r>
              <a:rPr lang="en-US" sz="1400" b="1" dirty="0" smtClean="0"/>
              <a:t>3,223</a:t>
            </a:r>
            <a:r>
              <a:rPr lang="en-US" sz="1400" dirty="0" smtClean="0"/>
              <a:t> (20,578 total)</a:t>
            </a:r>
          </a:p>
          <a:p>
            <a:pPr>
              <a:tabLst>
                <a:tab pos="6518275" algn="r"/>
              </a:tabLst>
            </a:pPr>
            <a:r>
              <a:rPr lang="en-US" sz="1400" dirty="0" smtClean="0"/>
              <a:t>Number of journals covered	</a:t>
            </a:r>
            <a:r>
              <a:rPr lang="en-US" sz="1400" b="1" dirty="0" smtClean="0"/>
              <a:t>74</a:t>
            </a:r>
            <a:r>
              <a:rPr lang="en-US" sz="1400" dirty="0" smtClean="0"/>
              <a:t> (609)</a:t>
            </a:r>
          </a:p>
          <a:p>
            <a:pPr>
              <a:tabLst>
                <a:tab pos="6518275" algn="r"/>
              </a:tabLst>
            </a:pPr>
            <a:r>
              <a:rPr lang="en-US" sz="1400" dirty="0" smtClean="0"/>
              <a:t>Number of pages	</a:t>
            </a:r>
            <a:r>
              <a:rPr lang="en-US" sz="1400" b="1" dirty="0" smtClean="0"/>
              <a:t>61,826</a:t>
            </a:r>
            <a:r>
              <a:rPr lang="en-US" sz="1400" dirty="0" smtClean="0"/>
              <a:t> (445,764)</a:t>
            </a:r>
          </a:p>
          <a:p>
            <a:pPr>
              <a:tabLst>
                <a:tab pos="6518275" algn="r"/>
              </a:tabLst>
            </a:pPr>
            <a:r>
              <a:rPr lang="en-US" sz="1400" dirty="0" smtClean="0"/>
              <a:t>Number of figures 	</a:t>
            </a:r>
            <a:r>
              <a:rPr lang="en-US" sz="1400" b="1" dirty="0" smtClean="0"/>
              <a:t>16,420</a:t>
            </a:r>
            <a:r>
              <a:rPr lang="en-US" sz="1400" dirty="0" smtClean="0"/>
              <a:t> (114,008)</a:t>
            </a:r>
          </a:p>
          <a:p>
            <a:pPr>
              <a:tabLst>
                <a:tab pos="6518275" algn="r"/>
              </a:tabLst>
            </a:pPr>
            <a:r>
              <a:rPr lang="en-US" sz="1400" dirty="0" smtClean="0"/>
              <a:t>	</a:t>
            </a:r>
          </a:p>
          <a:p>
            <a:pPr>
              <a:tabLst>
                <a:tab pos="6518275" algn="r"/>
              </a:tabLst>
            </a:pPr>
            <a:r>
              <a:rPr lang="en-US" sz="1400" dirty="0" smtClean="0"/>
              <a:t>Number of bibliographic references	</a:t>
            </a:r>
            <a:r>
              <a:rPr lang="en-US" sz="1400" b="1" dirty="0" smtClean="0"/>
              <a:t>133,457</a:t>
            </a:r>
            <a:r>
              <a:rPr lang="en-US" sz="1400" dirty="0" smtClean="0"/>
              <a:t> (992,388)</a:t>
            </a:r>
          </a:p>
          <a:p>
            <a:pPr>
              <a:tabLst>
                <a:tab pos="6518275" algn="r"/>
              </a:tabLst>
            </a:pPr>
            <a:r>
              <a:rPr lang="en-US" sz="1400" dirty="0" smtClean="0"/>
              <a:t> </a:t>
            </a:r>
          </a:p>
          <a:p>
            <a:pPr>
              <a:tabLst>
                <a:tab pos="6518275" algn="r"/>
              </a:tabLst>
            </a:pPr>
            <a:r>
              <a:rPr lang="en-US" sz="1400" dirty="0" smtClean="0"/>
              <a:t>Number of treatments	</a:t>
            </a:r>
            <a:r>
              <a:rPr lang="en-US" sz="1400" b="1" dirty="0" smtClean="0"/>
              <a:t>43,767</a:t>
            </a:r>
            <a:r>
              <a:rPr lang="en-US" sz="1400" dirty="0" smtClean="0"/>
              <a:t> (200,630)</a:t>
            </a:r>
          </a:p>
          <a:p>
            <a:pPr>
              <a:tabLst>
                <a:tab pos="6518275" algn="r"/>
              </a:tabLst>
            </a:pPr>
            <a:r>
              <a:rPr lang="en-US" sz="1400" dirty="0" smtClean="0"/>
              <a:t>Number of </a:t>
            </a:r>
            <a:r>
              <a:rPr lang="en-US" sz="1400" b="1" dirty="0" err="1" smtClean="0"/>
              <a:t>n.sp</a:t>
            </a:r>
            <a:r>
              <a:rPr lang="en-US" sz="1400" dirty="0" smtClean="0"/>
              <a:t>.	</a:t>
            </a:r>
            <a:r>
              <a:rPr lang="en-US" sz="1400" b="1" dirty="0" smtClean="0"/>
              <a:t>5,095</a:t>
            </a:r>
            <a:r>
              <a:rPr lang="en-US" sz="1400" dirty="0" smtClean="0"/>
              <a:t> (40,934*)</a:t>
            </a:r>
          </a:p>
          <a:p>
            <a:pPr>
              <a:tabLst>
                <a:tab pos="6518275" algn="r"/>
              </a:tabLst>
            </a:pPr>
            <a:endParaRPr lang="en-US" sz="1400" dirty="0" smtClean="0"/>
          </a:p>
          <a:p>
            <a:pPr>
              <a:tabLst>
                <a:tab pos="6518275" algn="r"/>
              </a:tabLst>
            </a:pPr>
            <a:r>
              <a:rPr lang="en-US" sz="1400" dirty="0" smtClean="0"/>
              <a:t>* An estimated 30% of the annually new described species.</a:t>
            </a:r>
          </a:p>
          <a:p>
            <a:pPr>
              <a:tabLst>
                <a:tab pos="6518275" algn="r"/>
              </a:tabLst>
            </a:pPr>
            <a:r>
              <a:rPr lang="en-US" sz="1400" dirty="0" smtClean="0"/>
              <a:t>   32,543 taxonomic names that are otherwise not in GBIF</a:t>
            </a:r>
          </a:p>
          <a:p>
            <a:pPr marL="0" indent="0" algn="l">
              <a:buSzPct val="25000"/>
              <a:buNone/>
            </a:pPr>
            <a:endParaRPr lang="en" dirty="0" smtClean="0"/>
          </a:p>
          <a:p>
            <a:endParaRPr lang="en-US" dirty="0"/>
          </a:p>
        </p:txBody>
      </p:sp>
    </p:spTree>
    <p:extLst>
      <p:ext uri="{BB962C8B-B14F-4D97-AF65-F5344CB8AC3E}">
        <p14:creationId xmlns:p14="http://schemas.microsoft.com/office/powerpoint/2010/main" val="205229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520142" rtl="0" eaLnBrk="1" fontAlgn="auto" latinLnBrk="0" hangingPunct="1">
              <a:lnSpc>
                <a:spcPct val="100000"/>
              </a:lnSpc>
              <a:spcBef>
                <a:spcPts val="0"/>
              </a:spcBef>
              <a:spcAft>
                <a:spcPts val="0"/>
              </a:spcAft>
              <a:buClrTx/>
              <a:buSzTx/>
              <a:buFontTx/>
              <a:buNone/>
              <a:tabLst/>
              <a:defRPr/>
            </a:pPr>
            <a:r>
              <a:rPr lang="en-US" i="1" dirty="0" smtClean="0"/>
              <a:t>The future is already here — it's just not very evenly distributed </a:t>
            </a:r>
            <a:r>
              <a:rPr lang="en-US" dirty="0" smtClean="0"/>
              <a:t>(William Gibson)</a:t>
            </a:r>
          </a:p>
          <a:p>
            <a:pPr marL="0" marR="0" indent="0" algn="l" defTabSz="520142"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quoteinvestigator.com</a:t>
            </a:r>
            <a:r>
              <a:rPr lang="en-US" dirty="0" smtClean="0"/>
              <a:t>/2012/01/24/future-has-arrived/</a:t>
            </a:r>
          </a:p>
          <a:p>
            <a:pPr algn="l"/>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45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indent="0">
              <a:buFont typeface="+mj-lt"/>
              <a:buNone/>
              <a:defRPr/>
            </a:pPr>
            <a:endParaRPr lang="en-US" sz="1400" dirty="0" smtClean="0">
              <a:latin typeface="Arial Narrow" panose="020B0606020202030204" pitchFamily="34" charset="0"/>
              <a:ea typeface="MS PGothic" pitchFamily="34" charset="-128"/>
              <a:cs typeface="Arial" panose="020B0604020202020204" pitchFamily="34" charset="0"/>
            </a:endParaRPr>
          </a:p>
        </p:txBody>
      </p:sp>
      <p:sp>
        <p:nvSpPr>
          <p:cNvPr id="4" name="Slide Number Placeholder 3"/>
          <p:cNvSpPr>
            <a:spLocks noGrp="1"/>
          </p:cNvSpPr>
          <p:nvPr>
            <p:ph type="sldNum" sz="quarter" idx="10"/>
          </p:nvPr>
        </p:nvSpPr>
        <p:spPr/>
        <p:txBody>
          <a:bodyPr/>
          <a:lstStyle/>
          <a:p>
            <a:fld id="{D210F011-38A0-9E4A-BAB2-32730077BCD1}" type="slidenum">
              <a:rPr lang="en-US" smtClean="0"/>
              <a:t>5</a:t>
            </a:fld>
            <a:endParaRPr lang="en-US"/>
          </a:p>
        </p:txBody>
      </p:sp>
    </p:spTree>
    <p:extLst>
      <p:ext uri="{BB962C8B-B14F-4D97-AF65-F5344CB8AC3E}">
        <p14:creationId xmlns:p14="http://schemas.microsoft.com/office/powerpoint/2010/main" val="1745659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Map updated 8</a:t>
            </a:r>
            <a:r>
              <a:rPr lang="en-US" baseline="30000" dirty="0" smtClean="0"/>
              <a:t>th</a:t>
            </a:r>
            <a:r>
              <a:rPr lang="en-US" dirty="0" smtClean="0"/>
              <a:t> November 2017</a:t>
            </a:r>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6</a:t>
            </a:fld>
            <a:endParaRPr lang="en-US"/>
          </a:p>
        </p:txBody>
      </p:sp>
    </p:spTree>
    <p:extLst>
      <p:ext uri="{BB962C8B-B14F-4D97-AF65-F5344CB8AC3E}">
        <p14:creationId xmlns:p14="http://schemas.microsoft.com/office/powerpoint/2010/main" val="342401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GBIF offers a variation of different maps </a:t>
            </a:r>
            <a:r>
              <a:rPr lang="mr-IN" dirty="0" smtClean="0"/>
              <a:t>–</a:t>
            </a:r>
            <a:r>
              <a:rPr lang="en-US" dirty="0" smtClean="0"/>
              <a:t> that illustrates the spatial</a:t>
            </a:r>
            <a:r>
              <a:rPr lang="en-US" baseline="0" dirty="0" smtClean="0"/>
              <a:t> coverage bias, and gaps.</a:t>
            </a:r>
            <a:endParaRPr lang="en-US" dirty="0"/>
          </a:p>
        </p:txBody>
      </p:sp>
      <p:sp>
        <p:nvSpPr>
          <p:cNvPr id="4" name="Slide Number Placeholder 3"/>
          <p:cNvSpPr>
            <a:spLocks noGrp="1"/>
          </p:cNvSpPr>
          <p:nvPr>
            <p:ph type="sldNum" sz="quarter" idx="10"/>
          </p:nvPr>
        </p:nvSpPr>
        <p:spPr/>
        <p:txBody>
          <a:bodyPr/>
          <a:lstStyle/>
          <a:p>
            <a:fld id="{D210F011-38A0-9E4A-BAB2-32730077BCD1}" type="slidenum">
              <a:rPr lang="en-US" smtClean="0"/>
              <a:t>7</a:t>
            </a:fld>
            <a:endParaRPr lang="en-US"/>
          </a:p>
        </p:txBody>
      </p:sp>
    </p:spTree>
    <p:extLst>
      <p:ext uri="{BB962C8B-B14F-4D97-AF65-F5344CB8AC3E}">
        <p14:creationId xmlns:p14="http://schemas.microsoft.com/office/powerpoint/2010/main" val="4056194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latin typeface="Calibri" charset="0"/>
              </a:rPr>
              <a:t>Data set published about Norway (localities in Norway): </a:t>
            </a:r>
            <a:r>
              <a:rPr lang="en-US" dirty="0" smtClean="0">
                <a:latin typeface="Calibri" charset="0"/>
              </a:rPr>
              <a:t>19,315,896 </a:t>
            </a:r>
            <a:r>
              <a:rPr lang="en-US" dirty="0">
                <a:latin typeface="Calibri" charset="0"/>
              </a:rPr>
              <a:t>total records. GBIF Data Portal, Norway, http://www.gbif.org/country/NO/about </a:t>
            </a:r>
            <a:r>
              <a:rPr lang="en-US" dirty="0" smtClean="0">
                <a:latin typeface="Calibri" charset="0"/>
              </a:rPr>
              <a:t>Updated 2015-11-11.</a:t>
            </a:r>
            <a:endParaRPr lang="en-US" dirty="0">
              <a:latin typeface="Calibri" charset="0"/>
            </a:endParaRPr>
          </a:p>
          <a:p>
            <a:pPr eaLnBrk="1" hangingPunct="1">
              <a:spcBef>
                <a:spcPct val="0"/>
              </a:spcBef>
            </a:pPr>
            <a:r>
              <a:rPr lang="en-US" dirty="0">
                <a:latin typeface="Calibri" charset="0"/>
              </a:rPr>
              <a:t>--</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4333BC9-EAD0-694D-BCC6-7110D2B8332C}" type="slidenum">
              <a:rPr lang="en-US" sz="1200"/>
              <a:pPr eaLnBrk="1" hangingPunct="1"/>
              <a:t>8</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dirty="0">
              <a:latin typeface="Calibri" charset="0"/>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4333BC9-EAD0-694D-BCC6-7110D2B8332C}" type="slidenum">
              <a:rPr lang="en-US" sz="1200"/>
              <a:pPr eaLnBrk="1" hangingPunct="1"/>
              <a:t>9</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408"/>
            <a:ext cx="9085342" cy="1621111"/>
          </a:xfrm>
        </p:spPr>
        <p:txBody>
          <a:bodyPr/>
          <a:lstStyle/>
          <a:p>
            <a:r>
              <a:rPr lang="nb-NO" smtClean="0"/>
              <a:t>Click to edit Master title style</a:t>
            </a:r>
            <a:endParaRPr lang="en-US"/>
          </a:p>
        </p:txBody>
      </p:sp>
      <p:sp>
        <p:nvSpPr>
          <p:cNvPr id="3" name="Subtitle 2"/>
          <p:cNvSpPr>
            <a:spLocks noGrp="1"/>
          </p:cNvSpPr>
          <p:nvPr>
            <p:ph type="subTitle" idx="1"/>
          </p:nvPr>
        </p:nvSpPr>
        <p:spPr>
          <a:xfrm>
            <a:off x="1603303" y="4285615"/>
            <a:ext cx="7482047" cy="1932728"/>
          </a:xfrm>
        </p:spPr>
        <p:txBody>
          <a:bodyPr/>
          <a:lstStyle>
            <a:lvl1pPr marL="0" indent="0" algn="ctr">
              <a:buNone/>
              <a:defRPr>
                <a:solidFill>
                  <a:schemeClr val="tx1">
                    <a:tint val="75000"/>
                  </a:schemeClr>
                </a:solidFill>
              </a:defRPr>
            </a:lvl1pPr>
            <a:lvl2pPr marL="520596" indent="0" algn="ctr">
              <a:buNone/>
              <a:defRPr>
                <a:solidFill>
                  <a:schemeClr val="tx1">
                    <a:tint val="75000"/>
                  </a:schemeClr>
                </a:solidFill>
              </a:defRPr>
            </a:lvl2pPr>
            <a:lvl3pPr marL="1041198" indent="0" algn="ctr">
              <a:buNone/>
              <a:defRPr>
                <a:solidFill>
                  <a:schemeClr val="tx1">
                    <a:tint val="75000"/>
                  </a:schemeClr>
                </a:solidFill>
              </a:defRPr>
            </a:lvl3pPr>
            <a:lvl4pPr marL="1561797" indent="0" algn="ctr">
              <a:buNone/>
              <a:defRPr>
                <a:solidFill>
                  <a:schemeClr val="tx1">
                    <a:tint val="75000"/>
                  </a:schemeClr>
                </a:solidFill>
              </a:defRPr>
            </a:lvl4pPr>
            <a:lvl5pPr marL="2082396" indent="0" algn="ctr">
              <a:buNone/>
              <a:defRPr>
                <a:solidFill>
                  <a:schemeClr val="tx1">
                    <a:tint val="75000"/>
                  </a:schemeClr>
                </a:solidFill>
              </a:defRPr>
            </a:lvl5pPr>
            <a:lvl6pPr marL="2602994" indent="0" algn="ctr">
              <a:buNone/>
              <a:defRPr>
                <a:solidFill>
                  <a:schemeClr val="tx1">
                    <a:tint val="75000"/>
                  </a:schemeClr>
                </a:solidFill>
              </a:defRPr>
            </a:lvl6pPr>
            <a:lvl7pPr marL="3123595" indent="0" algn="ctr">
              <a:buNone/>
              <a:defRPr>
                <a:solidFill>
                  <a:schemeClr val="tx1">
                    <a:tint val="75000"/>
                  </a:schemeClr>
                </a:solidFill>
              </a:defRPr>
            </a:lvl7pPr>
            <a:lvl8pPr marL="3644194" indent="0" algn="ctr">
              <a:buNone/>
              <a:defRPr>
                <a:solidFill>
                  <a:schemeClr val="tx1">
                    <a:tint val="75000"/>
                  </a:schemeClr>
                </a:solidFill>
              </a:defRPr>
            </a:lvl8pPr>
            <a:lvl9pPr marL="4164794"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968C2AC7-14B7-1546-A1EC-D9F5A5847096}" type="datetimeFigureOut">
              <a:rPr lang="en-US" smtClean="0"/>
              <a:t>2018-02-14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FC41D-C8C7-614E-A692-64D6A2BE9D16}" type="slidenum">
              <a:rPr lang="en-US" smtClean="0"/>
              <a:t>‹#›</a:t>
            </a:fld>
            <a:endParaRPr lang="en-US"/>
          </a:p>
        </p:txBody>
      </p:sp>
    </p:spTree>
    <p:extLst>
      <p:ext uri="{BB962C8B-B14F-4D97-AF65-F5344CB8AC3E}">
        <p14:creationId xmlns:p14="http://schemas.microsoft.com/office/powerpoint/2010/main" val="300731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968C2AC7-14B7-1546-A1EC-D9F5A5847096}" type="datetimeFigureOut">
              <a:rPr lang="en-US" smtClean="0"/>
              <a:t>2018-02-14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FC41D-C8C7-614E-A692-64D6A2BE9D16}" type="slidenum">
              <a:rPr lang="en-US" smtClean="0"/>
              <a:t>‹#›</a:t>
            </a:fld>
            <a:endParaRPr lang="en-US"/>
          </a:p>
        </p:txBody>
      </p:sp>
    </p:spTree>
    <p:extLst>
      <p:ext uri="{BB962C8B-B14F-4D97-AF65-F5344CB8AC3E}">
        <p14:creationId xmlns:p14="http://schemas.microsoft.com/office/powerpoint/2010/main" val="3750276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49266" y="302865"/>
            <a:ext cx="2404944" cy="6452932"/>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534438" y="302865"/>
            <a:ext cx="7036687" cy="6452932"/>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968C2AC7-14B7-1546-A1EC-D9F5A5847096}" type="datetimeFigureOut">
              <a:rPr lang="en-US" smtClean="0"/>
              <a:t>2018-02-14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FC41D-C8C7-614E-A692-64D6A2BE9D16}" type="slidenum">
              <a:rPr lang="en-US" smtClean="0"/>
              <a:t>‹#›</a:t>
            </a:fld>
            <a:endParaRPr lang="en-US"/>
          </a:p>
        </p:txBody>
      </p:sp>
    </p:spTree>
    <p:extLst>
      <p:ext uri="{BB962C8B-B14F-4D97-AF65-F5344CB8AC3E}">
        <p14:creationId xmlns:p14="http://schemas.microsoft.com/office/powerpoint/2010/main" val="3837759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445" y="1764690"/>
            <a:ext cx="7874593" cy="4991131"/>
          </a:xfrm>
        </p:spPr>
        <p:txBody>
          <a:bodyPr/>
          <a:lstStyle>
            <a:lvl1pPr>
              <a:spcAft>
                <a:spcPts val="1369"/>
              </a:spcAft>
              <a:defRPr/>
            </a:lvl1pPr>
            <a:lvl2pPr>
              <a:spcAft>
                <a:spcPts val="684"/>
              </a:spcAft>
              <a:buFont typeface="Arial" pitchFamily="34" charset="0"/>
              <a:buChar char="•"/>
              <a:defRPr baseline="0"/>
            </a:lvl2pPr>
            <a:lvl3pPr>
              <a:spcAft>
                <a:spcPts val="684"/>
              </a:spcAft>
              <a:defRPr/>
            </a:lvl3pPr>
            <a:lvl4pPr>
              <a:spcAft>
                <a:spcPts val="684"/>
              </a:spcAft>
              <a:defRPr/>
            </a:lvl4pPr>
            <a:lvl5pPr>
              <a:spcAft>
                <a:spcPts val="684"/>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4112AF2-086C-7547-8B2D-C4777556CB33}" type="datetime1">
              <a:rPr lang="en-US" smtClean="0"/>
              <a:t>2018-02-14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F7A285D-6AD9-534D-A961-637F724828AC}" type="slidenum">
              <a:rPr lang="en-US"/>
              <a:pPr>
                <a:defRPr/>
              </a:pPr>
              <a:t>‹#›</a:t>
            </a:fld>
            <a:endParaRPr lang="en-US"/>
          </a:p>
        </p:txBody>
      </p:sp>
    </p:spTree>
    <p:extLst>
      <p:ext uri="{BB962C8B-B14F-4D97-AF65-F5344CB8AC3E}">
        <p14:creationId xmlns:p14="http://schemas.microsoft.com/office/powerpoint/2010/main" val="150561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Free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 y="302875"/>
            <a:ext cx="10154206" cy="621485"/>
          </a:xfrm>
          <a:noFill/>
        </p:spPr>
        <p:txBody>
          <a:bodyPr lIns="524637" anchor="t">
            <a:normAutofit/>
          </a:bodyPr>
          <a:lstStyle>
            <a:lvl1pPr algn="l">
              <a:defRPr sz="3200" b="1">
                <a:solidFill>
                  <a:srgbClr val="6EB33E"/>
                </a:solidFill>
                <a:latin typeface="Arial"/>
                <a:cs typeface="Arial"/>
              </a:defRPr>
            </a:lvl1pPr>
          </a:lstStyle>
          <a:p>
            <a:r>
              <a:rPr lang="en-US" dirty="0" smtClean="0"/>
              <a:t>CLICK TO EDIT MASTER TITLE STYLE</a:t>
            </a:r>
            <a:endParaRPr lang="en-US" dirty="0"/>
          </a:p>
        </p:txBody>
      </p:sp>
      <p:cxnSp>
        <p:nvCxnSpPr>
          <p:cNvPr id="7" name="Straight Connector 6"/>
          <p:cNvCxnSpPr/>
          <p:nvPr userDrawn="1"/>
        </p:nvCxnSpPr>
        <p:spPr>
          <a:xfrm>
            <a:off x="515025"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9" name="Text Placeholder 4"/>
          <p:cNvSpPr>
            <a:spLocks noGrp="1"/>
          </p:cNvSpPr>
          <p:nvPr>
            <p:ph type="body" sz="quarter" idx="10" hasCustomPrompt="1"/>
          </p:nvPr>
        </p:nvSpPr>
        <p:spPr>
          <a:xfrm>
            <a:off x="515880" y="7065673"/>
            <a:ext cx="8365197" cy="422495"/>
          </a:xfrm>
        </p:spPr>
        <p:txBody>
          <a:bodyPr lIns="0" anchor="ctr" anchorCtr="0">
            <a:noAutofit/>
          </a:bodyPr>
          <a:lstStyle>
            <a:lvl1pPr marL="0" indent="0" algn="r">
              <a:buNone/>
              <a:defRPr sz="1000" b="0" cap="none" baseline="0"/>
            </a:lvl1pPr>
            <a:lvl2pPr marL="524637" indent="0">
              <a:buNone/>
              <a:defRPr/>
            </a:lvl2pPr>
            <a:lvl3pPr marL="1049274" indent="0">
              <a:buNone/>
              <a:defRPr/>
            </a:lvl3pPr>
            <a:lvl4pPr marL="1573911" indent="0">
              <a:buNone/>
              <a:defRPr/>
            </a:lvl4pPr>
            <a:lvl5pPr marL="2098548" indent="0">
              <a:buNone/>
              <a:defRPr/>
            </a:lvl5pPr>
          </a:lstStyle>
          <a:p>
            <a:pPr lvl="0"/>
            <a:r>
              <a:rPr lang="en-US" dirty="0" smtClean="0"/>
              <a:t>NOTES / CAPTIONS / SOURCES</a:t>
            </a:r>
            <a:endParaRPr lang="en-US" dirty="0"/>
          </a:p>
        </p:txBody>
      </p:sp>
      <p:pic>
        <p:nvPicPr>
          <p:cNvPr id="10" name="Picture 9"/>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881078" y="6679156"/>
            <a:ext cx="1606919" cy="812259"/>
          </a:xfrm>
          <a:prstGeom prst="rect">
            <a:avLst/>
          </a:prstGeom>
        </p:spPr>
      </p:pic>
    </p:spTree>
    <p:extLst>
      <p:ext uri="{BB962C8B-B14F-4D97-AF65-F5344CB8AC3E}">
        <p14:creationId xmlns:p14="http://schemas.microsoft.com/office/powerpoint/2010/main" val="24175300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968C2AC7-14B7-1546-A1EC-D9F5A5847096}" type="datetimeFigureOut">
              <a:rPr lang="en-US" smtClean="0"/>
              <a:t>2018-02-14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FC41D-C8C7-614E-A692-64D6A2BE9D16}" type="slidenum">
              <a:rPr lang="en-US" smtClean="0"/>
              <a:t>‹#›</a:t>
            </a:fld>
            <a:endParaRPr lang="en-US"/>
          </a:p>
        </p:txBody>
      </p:sp>
    </p:spTree>
    <p:extLst>
      <p:ext uri="{BB962C8B-B14F-4D97-AF65-F5344CB8AC3E}">
        <p14:creationId xmlns:p14="http://schemas.microsoft.com/office/powerpoint/2010/main" val="3831111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29" y="4859833"/>
            <a:ext cx="9085342" cy="1502066"/>
          </a:xfrm>
        </p:spPr>
        <p:txBody>
          <a:bodyPr anchor="t"/>
          <a:lstStyle>
            <a:lvl1pPr algn="l">
              <a:defRPr sz="4600" b="1" cap="all"/>
            </a:lvl1pPr>
          </a:lstStyle>
          <a:p>
            <a:r>
              <a:rPr lang="nb-NO" smtClean="0"/>
              <a:t>Click to edit Master title style</a:t>
            </a:r>
            <a:endParaRPr lang="en-US"/>
          </a:p>
        </p:txBody>
      </p:sp>
      <p:sp>
        <p:nvSpPr>
          <p:cNvPr id="3" name="Text Placeholder 2"/>
          <p:cNvSpPr>
            <a:spLocks noGrp="1"/>
          </p:cNvSpPr>
          <p:nvPr>
            <p:ph type="body" idx="1"/>
          </p:nvPr>
        </p:nvSpPr>
        <p:spPr>
          <a:xfrm>
            <a:off x="844329" y="3205474"/>
            <a:ext cx="9085342" cy="1654373"/>
          </a:xfrm>
        </p:spPr>
        <p:txBody>
          <a:bodyPr anchor="b"/>
          <a:lstStyle>
            <a:lvl1pPr marL="0" indent="0">
              <a:buNone/>
              <a:defRPr sz="2300">
                <a:solidFill>
                  <a:schemeClr val="tx1">
                    <a:tint val="75000"/>
                  </a:schemeClr>
                </a:solidFill>
              </a:defRPr>
            </a:lvl1pPr>
            <a:lvl2pPr marL="520596" indent="0">
              <a:buNone/>
              <a:defRPr sz="2100">
                <a:solidFill>
                  <a:schemeClr val="tx1">
                    <a:tint val="75000"/>
                  </a:schemeClr>
                </a:solidFill>
              </a:defRPr>
            </a:lvl2pPr>
            <a:lvl3pPr marL="1041198" indent="0">
              <a:buNone/>
              <a:defRPr sz="1800">
                <a:solidFill>
                  <a:schemeClr val="tx1">
                    <a:tint val="75000"/>
                  </a:schemeClr>
                </a:solidFill>
              </a:defRPr>
            </a:lvl3pPr>
            <a:lvl4pPr marL="1561797" indent="0">
              <a:buNone/>
              <a:defRPr sz="1600">
                <a:solidFill>
                  <a:schemeClr val="tx1">
                    <a:tint val="75000"/>
                  </a:schemeClr>
                </a:solidFill>
              </a:defRPr>
            </a:lvl4pPr>
            <a:lvl5pPr marL="2082396" indent="0">
              <a:buNone/>
              <a:defRPr sz="1600">
                <a:solidFill>
                  <a:schemeClr val="tx1">
                    <a:tint val="75000"/>
                  </a:schemeClr>
                </a:solidFill>
              </a:defRPr>
            </a:lvl5pPr>
            <a:lvl6pPr marL="2602994" indent="0">
              <a:buNone/>
              <a:defRPr sz="1600">
                <a:solidFill>
                  <a:schemeClr val="tx1">
                    <a:tint val="75000"/>
                  </a:schemeClr>
                </a:solidFill>
              </a:defRPr>
            </a:lvl6pPr>
            <a:lvl7pPr marL="3123595" indent="0">
              <a:buNone/>
              <a:defRPr sz="1600">
                <a:solidFill>
                  <a:schemeClr val="tx1">
                    <a:tint val="75000"/>
                  </a:schemeClr>
                </a:solidFill>
              </a:defRPr>
            </a:lvl7pPr>
            <a:lvl8pPr marL="3644194" indent="0">
              <a:buNone/>
              <a:defRPr sz="1600">
                <a:solidFill>
                  <a:schemeClr val="tx1">
                    <a:tint val="75000"/>
                  </a:schemeClr>
                </a:solidFill>
              </a:defRPr>
            </a:lvl8pPr>
            <a:lvl9pPr marL="4164794" indent="0">
              <a:buNone/>
              <a:defRPr sz="16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968C2AC7-14B7-1546-A1EC-D9F5A5847096}" type="datetimeFigureOut">
              <a:rPr lang="en-US" smtClean="0"/>
              <a:t>2018-02-14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FC41D-C8C7-614E-A692-64D6A2BE9D16}" type="slidenum">
              <a:rPr lang="en-US" smtClean="0"/>
              <a:t>‹#›</a:t>
            </a:fld>
            <a:endParaRPr lang="en-US"/>
          </a:p>
        </p:txBody>
      </p:sp>
    </p:spTree>
    <p:extLst>
      <p:ext uri="{BB962C8B-B14F-4D97-AF65-F5344CB8AC3E}">
        <p14:creationId xmlns:p14="http://schemas.microsoft.com/office/powerpoint/2010/main" val="3615729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534436" y="1764688"/>
            <a:ext cx="4720815" cy="4991131"/>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5433395" y="1764688"/>
            <a:ext cx="4720815" cy="4991131"/>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968C2AC7-14B7-1546-A1EC-D9F5A5847096}" type="datetimeFigureOut">
              <a:rPr lang="en-US" smtClean="0"/>
              <a:t>2018-02-14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5FC41D-C8C7-614E-A692-64D6A2BE9D16}" type="slidenum">
              <a:rPr lang="en-US" smtClean="0"/>
              <a:t>‹#›</a:t>
            </a:fld>
            <a:endParaRPr lang="en-US"/>
          </a:p>
        </p:txBody>
      </p:sp>
    </p:spTree>
    <p:extLst>
      <p:ext uri="{BB962C8B-B14F-4D97-AF65-F5344CB8AC3E}">
        <p14:creationId xmlns:p14="http://schemas.microsoft.com/office/powerpoint/2010/main" val="417502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534436" y="1692894"/>
            <a:ext cx="4722671" cy="705515"/>
          </a:xfrm>
        </p:spPr>
        <p:txBody>
          <a:bodyPr anchor="b"/>
          <a:lstStyle>
            <a:lvl1pPr marL="0" indent="0">
              <a:buNone/>
              <a:defRPr sz="2700" b="1"/>
            </a:lvl1pPr>
            <a:lvl2pPr marL="520596" indent="0">
              <a:buNone/>
              <a:defRPr sz="2300" b="1"/>
            </a:lvl2pPr>
            <a:lvl3pPr marL="1041198" indent="0">
              <a:buNone/>
              <a:defRPr sz="2100" b="1"/>
            </a:lvl3pPr>
            <a:lvl4pPr marL="1561797" indent="0">
              <a:buNone/>
              <a:defRPr sz="1800" b="1"/>
            </a:lvl4pPr>
            <a:lvl5pPr marL="2082396" indent="0">
              <a:buNone/>
              <a:defRPr sz="1800" b="1"/>
            </a:lvl5pPr>
            <a:lvl6pPr marL="2602994" indent="0">
              <a:buNone/>
              <a:defRPr sz="1800" b="1"/>
            </a:lvl6pPr>
            <a:lvl7pPr marL="3123595" indent="0">
              <a:buNone/>
              <a:defRPr sz="1800" b="1"/>
            </a:lvl7pPr>
            <a:lvl8pPr marL="3644194" indent="0">
              <a:buNone/>
              <a:defRPr sz="1800" b="1"/>
            </a:lvl8pPr>
            <a:lvl9pPr marL="4164794" indent="0">
              <a:buNone/>
              <a:defRPr sz="1800" b="1"/>
            </a:lvl9pPr>
          </a:lstStyle>
          <a:p>
            <a:pPr lvl="0"/>
            <a:r>
              <a:rPr lang="nb-NO" smtClean="0"/>
              <a:t>Click to edit Master text styles</a:t>
            </a:r>
          </a:p>
        </p:txBody>
      </p:sp>
      <p:sp>
        <p:nvSpPr>
          <p:cNvPr id="4" name="Content Placeholder 3"/>
          <p:cNvSpPr>
            <a:spLocks noGrp="1"/>
          </p:cNvSpPr>
          <p:nvPr>
            <p:ph sz="half" idx="2"/>
          </p:nvPr>
        </p:nvSpPr>
        <p:spPr>
          <a:xfrm>
            <a:off x="534436" y="2398416"/>
            <a:ext cx="4722671" cy="4357393"/>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5429684" y="1692894"/>
            <a:ext cx="4724526" cy="705515"/>
          </a:xfrm>
        </p:spPr>
        <p:txBody>
          <a:bodyPr anchor="b"/>
          <a:lstStyle>
            <a:lvl1pPr marL="0" indent="0">
              <a:buNone/>
              <a:defRPr sz="2700" b="1"/>
            </a:lvl1pPr>
            <a:lvl2pPr marL="520596" indent="0">
              <a:buNone/>
              <a:defRPr sz="2300" b="1"/>
            </a:lvl2pPr>
            <a:lvl3pPr marL="1041198" indent="0">
              <a:buNone/>
              <a:defRPr sz="2100" b="1"/>
            </a:lvl3pPr>
            <a:lvl4pPr marL="1561797" indent="0">
              <a:buNone/>
              <a:defRPr sz="1800" b="1"/>
            </a:lvl4pPr>
            <a:lvl5pPr marL="2082396" indent="0">
              <a:buNone/>
              <a:defRPr sz="1800" b="1"/>
            </a:lvl5pPr>
            <a:lvl6pPr marL="2602994" indent="0">
              <a:buNone/>
              <a:defRPr sz="1800" b="1"/>
            </a:lvl6pPr>
            <a:lvl7pPr marL="3123595" indent="0">
              <a:buNone/>
              <a:defRPr sz="1800" b="1"/>
            </a:lvl7pPr>
            <a:lvl8pPr marL="3644194" indent="0">
              <a:buNone/>
              <a:defRPr sz="1800" b="1"/>
            </a:lvl8pPr>
            <a:lvl9pPr marL="4164794" indent="0">
              <a:buNone/>
              <a:defRPr sz="1800" b="1"/>
            </a:lvl9pPr>
          </a:lstStyle>
          <a:p>
            <a:pPr lvl="0"/>
            <a:r>
              <a:rPr lang="nb-NO" smtClean="0"/>
              <a:t>Click to edit Master text styles</a:t>
            </a:r>
          </a:p>
        </p:txBody>
      </p:sp>
      <p:sp>
        <p:nvSpPr>
          <p:cNvPr id="6" name="Content Placeholder 5"/>
          <p:cNvSpPr>
            <a:spLocks noGrp="1"/>
          </p:cNvSpPr>
          <p:nvPr>
            <p:ph sz="quarter" idx="4"/>
          </p:nvPr>
        </p:nvSpPr>
        <p:spPr>
          <a:xfrm>
            <a:off x="5429684" y="2398416"/>
            <a:ext cx="4724526" cy="4357393"/>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968C2AC7-14B7-1546-A1EC-D9F5A5847096}" type="datetimeFigureOut">
              <a:rPr lang="en-US" smtClean="0"/>
              <a:t>2018-02-14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5FC41D-C8C7-614E-A692-64D6A2BE9D16}" type="slidenum">
              <a:rPr lang="en-US" smtClean="0"/>
              <a:t>‹#›</a:t>
            </a:fld>
            <a:endParaRPr lang="en-US"/>
          </a:p>
        </p:txBody>
      </p:sp>
    </p:spTree>
    <p:extLst>
      <p:ext uri="{BB962C8B-B14F-4D97-AF65-F5344CB8AC3E}">
        <p14:creationId xmlns:p14="http://schemas.microsoft.com/office/powerpoint/2010/main" val="4052208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968C2AC7-14B7-1546-A1EC-D9F5A5847096}" type="datetimeFigureOut">
              <a:rPr lang="en-US" smtClean="0"/>
              <a:t>2018-02-14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5FC41D-C8C7-614E-A692-64D6A2BE9D16}" type="slidenum">
              <a:rPr lang="en-US" smtClean="0"/>
              <a:t>‹#›</a:t>
            </a:fld>
            <a:endParaRPr lang="en-US"/>
          </a:p>
        </p:txBody>
      </p:sp>
    </p:spTree>
    <p:extLst>
      <p:ext uri="{BB962C8B-B14F-4D97-AF65-F5344CB8AC3E}">
        <p14:creationId xmlns:p14="http://schemas.microsoft.com/office/powerpoint/2010/main" val="1665429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8C2AC7-14B7-1546-A1EC-D9F5A5847096}" type="datetimeFigureOut">
              <a:rPr lang="en-US" smtClean="0"/>
              <a:t>2018-02-14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5FC41D-C8C7-614E-A692-64D6A2BE9D16}" type="slidenum">
              <a:rPr lang="en-US" smtClean="0"/>
              <a:t>‹#›</a:t>
            </a:fld>
            <a:endParaRPr lang="en-US"/>
          </a:p>
        </p:txBody>
      </p:sp>
    </p:spTree>
    <p:extLst>
      <p:ext uri="{BB962C8B-B14F-4D97-AF65-F5344CB8AC3E}">
        <p14:creationId xmlns:p14="http://schemas.microsoft.com/office/powerpoint/2010/main" val="2912856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436" y="301121"/>
            <a:ext cx="3516488" cy="1281483"/>
          </a:xfrm>
        </p:spPr>
        <p:txBody>
          <a:bodyPr anchor="b"/>
          <a:lstStyle>
            <a:lvl1pPr algn="l">
              <a:defRPr sz="2300" b="1"/>
            </a:lvl1pPr>
          </a:lstStyle>
          <a:p>
            <a:r>
              <a:rPr lang="nb-NO" smtClean="0"/>
              <a:t>Click to edit Master title style</a:t>
            </a:r>
            <a:endParaRPr lang="en-US"/>
          </a:p>
        </p:txBody>
      </p:sp>
      <p:sp>
        <p:nvSpPr>
          <p:cNvPr id="3" name="Content Placeholder 2"/>
          <p:cNvSpPr>
            <a:spLocks noGrp="1"/>
          </p:cNvSpPr>
          <p:nvPr>
            <p:ph idx="1"/>
          </p:nvPr>
        </p:nvSpPr>
        <p:spPr>
          <a:xfrm>
            <a:off x="4178960" y="301136"/>
            <a:ext cx="5975246" cy="6454683"/>
          </a:xfrm>
        </p:spPr>
        <p:txBody>
          <a:bodyPr/>
          <a:lstStyle>
            <a:lvl1pPr>
              <a:defRPr sz="36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534436" y="1582598"/>
            <a:ext cx="3516488" cy="5173200"/>
          </a:xfrm>
        </p:spPr>
        <p:txBody>
          <a:bodyPr/>
          <a:lstStyle>
            <a:lvl1pPr marL="0" indent="0">
              <a:buNone/>
              <a:defRPr sz="1600"/>
            </a:lvl1pPr>
            <a:lvl2pPr marL="520596" indent="0">
              <a:buNone/>
              <a:defRPr sz="1400"/>
            </a:lvl2pPr>
            <a:lvl3pPr marL="1041198" indent="0">
              <a:buNone/>
              <a:defRPr sz="1100"/>
            </a:lvl3pPr>
            <a:lvl4pPr marL="1561797" indent="0">
              <a:buNone/>
              <a:defRPr sz="1000"/>
            </a:lvl4pPr>
            <a:lvl5pPr marL="2082396" indent="0">
              <a:buNone/>
              <a:defRPr sz="1000"/>
            </a:lvl5pPr>
            <a:lvl6pPr marL="2602994" indent="0">
              <a:buNone/>
              <a:defRPr sz="1000"/>
            </a:lvl6pPr>
            <a:lvl7pPr marL="3123595" indent="0">
              <a:buNone/>
              <a:defRPr sz="1000"/>
            </a:lvl7pPr>
            <a:lvl8pPr marL="3644194" indent="0">
              <a:buNone/>
              <a:defRPr sz="1000"/>
            </a:lvl8pPr>
            <a:lvl9pPr marL="4164794" indent="0">
              <a:buNone/>
              <a:defRPr sz="10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968C2AC7-14B7-1546-A1EC-D9F5A5847096}" type="datetimeFigureOut">
              <a:rPr lang="en-US" smtClean="0"/>
              <a:t>2018-02-14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5FC41D-C8C7-614E-A692-64D6A2BE9D16}" type="slidenum">
              <a:rPr lang="en-US" smtClean="0"/>
              <a:t>‹#›</a:t>
            </a:fld>
            <a:endParaRPr lang="en-US"/>
          </a:p>
        </p:txBody>
      </p:sp>
    </p:spTree>
    <p:extLst>
      <p:ext uri="{BB962C8B-B14F-4D97-AF65-F5344CB8AC3E}">
        <p14:creationId xmlns:p14="http://schemas.microsoft.com/office/powerpoint/2010/main" val="2034012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53" y="5293995"/>
            <a:ext cx="6413183" cy="624986"/>
          </a:xfrm>
        </p:spPr>
        <p:txBody>
          <a:bodyPr anchor="b"/>
          <a:lstStyle>
            <a:lvl1pPr algn="l">
              <a:defRPr sz="2300" b="1"/>
            </a:lvl1pPr>
          </a:lstStyle>
          <a:p>
            <a:r>
              <a:rPr lang="nb-NO" smtClean="0"/>
              <a:t>Click to edit Master title style</a:t>
            </a:r>
            <a:endParaRPr lang="en-US"/>
          </a:p>
        </p:txBody>
      </p:sp>
      <p:sp>
        <p:nvSpPr>
          <p:cNvPr id="3" name="Picture Placeholder 2"/>
          <p:cNvSpPr>
            <a:spLocks noGrp="1"/>
          </p:cNvSpPr>
          <p:nvPr>
            <p:ph type="pic" idx="1"/>
          </p:nvPr>
        </p:nvSpPr>
        <p:spPr>
          <a:xfrm>
            <a:off x="2095053" y="675755"/>
            <a:ext cx="6413183" cy="4537710"/>
          </a:xfrm>
        </p:spPr>
        <p:txBody>
          <a:bodyPr/>
          <a:lstStyle>
            <a:lvl1pPr marL="0" indent="0">
              <a:buNone/>
              <a:defRPr sz="3600"/>
            </a:lvl1pPr>
            <a:lvl2pPr marL="520596" indent="0">
              <a:buNone/>
              <a:defRPr sz="3200"/>
            </a:lvl2pPr>
            <a:lvl3pPr marL="1041198" indent="0">
              <a:buNone/>
              <a:defRPr sz="2700"/>
            </a:lvl3pPr>
            <a:lvl4pPr marL="1561797" indent="0">
              <a:buNone/>
              <a:defRPr sz="2300"/>
            </a:lvl4pPr>
            <a:lvl5pPr marL="2082396" indent="0">
              <a:buNone/>
              <a:defRPr sz="2300"/>
            </a:lvl5pPr>
            <a:lvl6pPr marL="2602994" indent="0">
              <a:buNone/>
              <a:defRPr sz="2300"/>
            </a:lvl6pPr>
            <a:lvl7pPr marL="3123595" indent="0">
              <a:buNone/>
              <a:defRPr sz="2300"/>
            </a:lvl7pPr>
            <a:lvl8pPr marL="3644194" indent="0">
              <a:buNone/>
              <a:defRPr sz="2300"/>
            </a:lvl8pPr>
            <a:lvl9pPr marL="4164794" indent="0">
              <a:buNone/>
              <a:defRPr sz="2300"/>
            </a:lvl9pPr>
          </a:lstStyle>
          <a:p>
            <a:endParaRPr lang="en-US"/>
          </a:p>
        </p:txBody>
      </p:sp>
      <p:sp>
        <p:nvSpPr>
          <p:cNvPr id="4" name="Text Placeholder 3"/>
          <p:cNvSpPr>
            <a:spLocks noGrp="1"/>
          </p:cNvSpPr>
          <p:nvPr>
            <p:ph type="body" sz="half" idx="2"/>
          </p:nvPr>
        </p:nvSpPr>
        <p:spPr>
          <a:xfrm>
            <a:off x="2095053" y="5918981"/>
            <a:ext cx="6413183" cy="887584"/>
          </a:xfrm>
        </p:spPr>
        <p:txBody>
          <a:bodyPr/>
          <a:lstStyle>
            <a:lvl1pPr marL="0" indent="0">
              <a:buNone/>
              <a:defRPr sz="1600"/>
            </a:lvl1pPr>
            <a:lvl2pPr marL="520596" indent="0">
              <a:buNone/>
              <a:defRPr sz="1400"/>
            </a:lvl2pPr>
            <a:lvl3pPr marL="1041198" indent="0">
              <a:buNone/>
              <a:defRPr sz="1100"/>
            </a:lvl3pPr>
            <a:lvl4pPr marL="1561797" indent="0">
              <a:buNone/>
              <a:defRPr sz="1000"/>
            </a:lvl4pPr>
            <a:lvl5pPr marL="2082396" indent="0">
              <a:buNone/>
              <a:defRPr sz="1000"/>
            </a:lvl5pPr>
            <a:lvl6pPr marL="2602994" indent="0">
              <a:buNone/>
              <a:defRPr sz="1000"/>
            </a:lvl6pPr>
            <a:lvl7pPr marL="3123595" indent="0">
              <a:buNone/>
              <a:defRPr sz="1000"/>
            </a:lvl7pPr>
            <a:lvl8pPr marL="3644194" indent="0">
              <a:buNone/>
              <a:defRPr sz="1000"/>
            </a:lvl8pPr>
            <a:lvl9pPr marL="4164794" indent="0">
              <a:buNone/>
              <a:defRPr sz="10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968C2AC7-14B7-1546-A1EC-D9F5A5847096}" type="datetimeFigureOut">
              <a:rPr lang="en-US" smtClean="0"/>
              <a:t>2018-02-14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5FC41D-C8C7-614E-A692-64D6A2BE9D16}" type="slidenum">
              <a:rPr lang="en-US" smtClean="0"/>
              <a:t>‹#›</a:t>
            </a:fld>
            <a:endParaRPr lang="en-US"/>
          </a:p>
        </p:txBody>
      </p:sp>
    </p:spTree>
    <p:extLst>
      <p:ext uri="{BB962C8B-B14F-4D97-AF65-F5344CB8AC3E}">
        <p14:creationId xmlns:p14="http://schemas.microsoft.com/office/powerpoint/2010/main" val="3131068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432" y="302876"/>
            <a:ext cx="9619774" cy="1260475"/>
          </a:xfrm>
          <a:prstGeom prst="rect">
            <a:avLst/>
          </a:prstGeom>
        </p:spPr>
        <p:txBody>
          <a:bodyPr vert="horz" lIns="104121" tIns="52059" rIns="104121" bIns="52059"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534432" y="1764688"/>
            <a:ext cx="9619774" cy="4991131"/>
          </a:xfrm>
          <a:prstGeom prst="rect">
            <a:avLst/>
          </a:prstGeom>
        </p:spPr>
        <p:txBody>
          <a:bodyPr vert="horz" lIns="104121" tIns="52059" rIns="104121" bIns="52059"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2"/>
          </p:nvPr>
        </p:nvSpPr>
        <p:spPr>
          <a:xfrm>
            <a:off x="534432" y="7009643"/>
            <a:ext cx="2494016" cy="402652"/>
          </a:xfrm>
          <a:prstGeom prst="rect">
            <a:avLst/>
          </a:prstGeom>
        </p:spPr>
        <p:txBody>
          <a:bodyPr vert="horz" lIns="104121" tIns="52059" rIns="104121" bIns="52059" rtlCol="0" anchor="ctr"/>
          <a:lstStyle>
            <a:lvl1pPr algn="l">
              <a:defRPr sz="1400">
                <a:solidFill>
                  <a:schemeClr val="tx1">
                    <a:tint val="75000"/>
                  </a:schemeClr>
                </a:solidFill>
              </a:defRPr>
            </a:lvl1pPr>
          </a:lstStyle>
          <a:p>
            <a:fld id="{968C2AC7-14B7-1546-A1EC-D9F5A5847096}" type="datetimeFigureOut">
              <a:rPr lang="en-US" smtClean="0"/>
              <a:t>2018-02-14</a:t>
            </a:fld>
            <a:endParaRPr lang="en-US"/>
          </a:p>
        </p:txBody>
      </p:sp>
      <p:sp>
        <p:nvSpPr>
          <p:cNvPr id="5" name="Footer Placeholder 4"/>
          <p:cNvSpPr>
            <a:spLocks noGrp="1"/>
          </p:cNvSpPr>
          <p:nvPr>
            <p:ph type="ftr" sz="quarter" idx="3"/>
          </p:nvPr>
        </p:nvSpPr>
        <p:spPr>
          <a:xfrm>
            <a:off x="3651959" y="7009643"/>
            <a:ext cx="3384735" cy="402652"/>
          </a:xfrm>
          <a:prstGeom prst="rect">
            <a:avLst/>
          </a:prstGeom>
        </p:spPr>
        <p:txBody>
          <a:bodyPr vert="horz" lIns="104121" tIns="52059" rIns="104121" bIns="52059" rtlCol="0" anchor="ctr"/>
          <a:lstStyle>
            <a:lvl1pPr algn="ctr">
              <a:defRPr sz="1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660194" y="7009643"/>
            <a:ext cx="2494016" cy="402652"/>
          </a:xfrm>
          <a:prstGeom prst="rect">
            <a:avLst/>
          </a:prstGeom>
        </p:spPr>
        <p:txBody>
          <a:bodyPr vert="horz" lIns="104121" tIns="52059" rIns="104121" bIns="52059" rtlCol="0" anchor="ctr"/>
          <a:lstStyle>
            <a:lvl1pPr algn="r">
              <a:defRPr sz="1400">
                <a:solidFill>
                  <a:schemeClr val="tx1">
                    <a:tint val="75000"/>
                  </a:schemeClr>
                </a:solidFill>
              </a:defRPr>
            </a:lvl1pPr>
          </a:lstStyle>
          <a:p>
            <a:fld id="{BA5FC41D-C8C7-614E-A692-64D6A2BE9D16}" type="slidenum">
              <a:rPr lang="en-US" smtClean="0"/>
              <a:t>‹#›</a:t>
            </a:fld>
            <a:endParaRPr lang="en-US"/>
          </a:p>
        </p:txBody>
      </p:sp>
    </p:spTree>
    <p:extLst>
      <p:ext uri="{BB962C8B-B14F-4D97-AF65-F5344CB8AC3E}">
        <p14:creationId xmlns:p14="http://schemas.microsoft.com/office/powerpoint/2010/main" val="3171689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ctr" defTabSz="520596" rtl="0" eaLnBrk="1" latinLnBrk="0" hangingPunct="1">
        <a:spcBef>
          <a:spcPct val="0"/>
        </a:spcBef>
        <a:buNone/>
        <a:defRPr sz="5000" kern="1200">
          <a:solidFill>
            <a:schemeClr val="tx1"/>
          </a:solidFill>
          <a:latin typeface="+mj-lt"/>
          <a:ea typeface="+mj-ea"/>
          <a:cs typeface="+mj-cs"/>
        </a:defRPr>
      </a:lvl1pPr>
    </p:titleStyle>
    <p:bodyStyle>
      <a:lvl1pPr marL="390442" indent="-390442" algn="l" defTabSz="520596" rtl="0" eaLnBrk="1" latinLnBrk="0" hangingPunct="1">
        <a:spcBef>
          <a:spcPct val="20000"/>
        </a:spcBef>
        <a:buFont typeface="Arial"/>
        <a:buChar char="•"/>
        <a:defRPr sz="3600" kern="1200">
          <a:solidFill>
            <a:schemeClr val="tx1"/>
          </a:solidFill>
          <a:latin typeface="+mn-lt"/>
          <a:ea typeface="+mn-ea"/>
          <a:cs typeface="+mn-cs"/>
        </a:defRPr>
      </a:lvl1pPr>
      <a:lvl2pPr marL="845973" indent="-325373" algn="l" defTabSz="520596" rtl="0" eaLnBrk="1" latinLnBrk="0" hangingPunct="1">
        <a:spcBef>
          <a:spcPct val="20000"/>
        </a:spcBef>
        <a:buFont typeface="Arial"/>
        <a:buChar char="–"/>
        <a:defRPr sz="3200" kern="1200">
          <a:solidFill>
            <a:schemeClr val="tx1"/>
          </a:solidFill>
          <a:latin typeface="+mn-lt"/>
          <a:ea typeface="+mn-ea"/>
          <a:cs typeface="+mn-cs"/>
        </a:defRPr>
      </a:lvl2pPr>
      <a:lvl3pPr marL="1301498" indent="-260296" algn="l" defTabSz="520596" rtl="0" eaLnBrk="1" latinLnBrk="0" hangingPunct="1">
        <a:spcBef>
          <a:spcPct val="20000"/>
        </a:spcBef>
        <a:buFont typeface="Arial"/>
        <a:buChar char="•"/>
        <a:defRPr sz="2700" kern="1200">
          <a:solidFill>
            <a:schemeClr val="tx1"/>
          </a:solidFill>
          <a:latin typeface="+mn-lt"/>
          <a:ea typeface="+mn-ea"/>
          <a:cs typeface="+mn-cs"/>
        </a:defRPr>
      </a:lvl3pPr>
      <a:lvl4pPr marL="1822096" indent="-260296" algn="l" defTabSz="520596" rtl="0" eaLnBrk="1" latinLnBrk="0" hangingPunct="1">
        <a:spcBef>
          <a:spcPct val="20000"/>
        </a:spcBef>
        <a:buFont typeface="Arial"/>
        <a:buChar char="–"/>
        <a:defRPr sz="2300" kern="1200">
          <a:solidFill>
            <a:schemeClr val="tx1"/>
          </a:solidFill>
          <a:latin typeface="+mn-lt"/>
          <a:ea typeface="+mn-ea"/>
          <a:cs typeface="+mn-cs"/>
        </a:defRPr>
      </a:lvl4pPr>
      <a:lvl5pPr marL="2342696" indent="-260296" algn="l" defTabSz="520596" rtl="0" eaLnBrk="1" latinLnBrk="0" hangingPunct="1">
        <a:spcBef>
          <a:spcPct val="20000"/>
        </a:spcBef>
        <a:buFont typeface="Arial"/>
        <a:buChar char="»"/>
        <a:defRPr sz="2300" kern="1200">
          <a:solidFill>
            <a:schemeClr val="tx1"/>
          </a:solidFill>
          <a:latin typeface="+mn-lt"/>
          <a:ea typeface="+mn-ea"/>
          <a:cs typeface="+mn-cs"/>
        </a:defRPr>
      </a:lvl5pPr>
      <a:lvl6pPr marL="2863294" indent="-260296" algn="l" defTabSz="520596" rtl="0" eaLnBrk="1" latinLnBrk="0" hangingPunct="1">
        <a:spcBef>
          <a:spcPct val="20000"/>
        </a:spcBef>
        <a:buFont typeface="Arial"/>
        <a:buChar char="•"/>
        <a:defRPr sz="2300" kern="1200">
          <a:solidFill>
            <a:schemeClr val="tx1"/>
          </a:solidFill>
          <a:latin typeface="+mn-lt"/>
          <a:ea typeface="+mn-ea"/>
          <a:cs typeface="+mn-cs"/>
        </a:defRPr>
      </a:lvl6pPr>
      <a:lvl7pPr marL="3383894" indent="-260296" algn="l" defTabSz="520596" rtl="0" eaLnBrk="1" latinLnBrk="0" hangingPunct="1">
        <a:spcBef>
          <a:spcPct val="20000"/>
        </a:spcBef>
        <a:buFont typeface="Arial"/>
        <a:buChar char="•"/>
        <a:defRPr sz="2300" kern="1200">
          <a:solidFill>
            <a:schemeClr val="tx1"/>
          </a:solidFill>
          <a:latin typeface="+mn-lt"/>
          <a:ea typeface="+mn-ea"/>
          <a:cs typeface="+mn-cs"/>
        </a:defRPr>
      </a:lvl7pPr>
      <a:lvl8pPr marL="3904493" indent="-260296" algn="l" defTabSz="520596" rtl="0" eaLnBrk="1" latinLnBrk="0" hangingPunct="1">
        <a:spcBef>
          <a:spcPct val="20000"/>
        </a:spcBef>
        <a:buFont typeface="Arial"/>
        <a:buChar char="•"/>
        <a:defRPr sz="2300" kern="1200">
          <a:solidFill>
            <a:schemeClr val="tx1"/>
          </a:solidFill>
          <a:latin typeface="+mn-lt"/>
          <a:ea typeface="+mn-ea"/>
          <a:cs typeface="+mn-cs"/>
        </a:defRPr>
      </a:lvl8pPr>
      <a:lvl9pPr marL="4425093" indent="-260296" algn="l" defTabSz="520596"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0596" rtl="0" eaLnBrk="1" latinLnBrk="0" hangingPunct="1">
        <a:defRPr sz="2100" kern="1200">
          <a:solidFill>
            <a:schemeClr val="tx1"/>
          </a:solidFill>
          <a:latin typeface="+mn-lt"/>
          <a:ea typeface="+mn-ea"/>
          <a:cs typeface="+mn-cs"/>
        </a:defRPr>
      </a:lvl1pPr>
      <a:lvl2pPr marL="520596" algn="l" defTabSz="520596" rtl="0" eaLnBrk="1" latinLnBrk="0" hangingPunct="1">
        <a:defRPr sz="2100" kern="1200">
          <a:solidFill>
            <a:schemeClr val="tx1"/>
          </a:solidFill>
          <a:latin typeface="+mn-lt"/>
          <a:ea typeface="+mn-ea"/>
          <a:cs typeface="+mn-cs"/>
        </a:defRPr>
      </a:lvl2pPr>
      <a:lvl3pPr marL="1041198" algn="l" defTabSz="520596" rtl="0" eaLnBrk="1" latinLnBrk="0" hangingPunct="1">
        <a:defRPr sz="2100" kern="1200">
          <a:solidFill>
            <a:schemeClr val="tx1"/>
          </a:solidFill>
          <a:latin typeface="+mn-lt"/>
          <a:ea typeface="+mn-ea"/>
          <a:cs typeface="+mn-cs"/>
        </a:defRPr>
      </a:lvl3pPr>
      <a:lvl4pPr marL="1561797" algn="l" defTabSz="520596" rtl="0" eaLnBrk="1" latinLnBrk="0" hangingPunct="1">
        <a:defRPr sz="2100" kern="1200">
          <a:solidFill>
            <a:schemeClr val="tx1"/>
          </a:solidFill>
          <a:latin typeface="+mn-lt"/>
          <a:ea typeface="+mn-ea"/>
          <a:cs typeface="+mn-cs"/>
        </a:defRPr>
      </a:lvl4pPr>
      <a:lvl5pPr marL="2082396" algn="l" defTabSz="520596" rtl="0" eaLnBrk="1" latinLnBrk="0" hangingPunct="1">
        <a:defRPr sz="2100" kern="1200">
          <a:solidFill>
            <a:schemeClr val="tx1"/>
          </a:solidFill>
          <a:latin typeface="+mn-lt"/>
          <a:ea typeface="+mn-ea"/>
          <a:cs typeface="+mn-cs"/>
        </a:defRPr>
      </a:lvl5pPr>
      <a:lvl6pPr marL="2602994" algn="l" defTabSz="520596" rtl="0" eaLnBrk="1" latinLnBrk="0" hangingPunct="1">
        <a:defRPr sz="2100" kern="1200">
          <a:solidFill>
            <a:schemeClr val="tx1"/>
          </a:solidFill>
          <a:latin typeface="+mn-lt"/>
          <a:ea typeface="+mn-ea"/>
          <a:cs typeface="+mn-cs"/>
        </a:defRPr>
      </a:lvl6pPr>
      <a:lvl7pPr marL="3123595" algn="l" defTabSz="520596" rtl="0" eaLnBrk="1" latinLnBrk="0" hangingPunct="1">
        <a:defRPr sz="2100" kern="1200">
          <a:solidFill>
            <a:schemeClr val="tx1"/>
          </a:solidFill>
          <a:latin typeface="+mn-lt"/>
          <a:ea typeface="+mn-ea"/>
          <a:cs typeface="+mn-cs"/>
        </a:defRPr>
      </a:lvl7pPr>
      <a:lvl8pPr marL="3644194" algn="l" defTabSz="520596" rtl="0" eaLnBrk="1" latinLnBrk="0" hangingPunct="1">
        <a:defRPr sz="2100" kern="1200">
          <a:solidFill>
            <a:schemeClr val="tx1"/>
          </a:solidFill>
          <a:latin typeface="+mn-lt"/>
          <a:ea typeface="+mn-ea"/>
          <a:cs typeface="+mn-cs"/>
        </a:defRPr>
      </a:lvl8pPr>
      <a:lvl9pPr marL="4164794" algn="l" defTabSz="52059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hyperlink" Target="http://doi.org/10.1371/journal.pbio.1001127" TargetMode="External"/><Relationship Id="rId4" Type="http://schemas.openxmlformats.org/officeDocument/2006/relationships/hyperlink" Target="http://dx.doi.org/10.1016/j.tree.2014.02.002" TargetMode="External"/><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jpe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44.jpeg"/><Relationship Id="rId6" Type="http://schemas.openxmlformats.org/officeDocument/2006/relationships/image" Target="../media/image45.jpeg"/><Relationship Id="rId7" Type="http://schemas.openxmlformats.org/officeDocument/2006/relationships/image" Target="../media/image46.jpe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5" Type="http://schemas.openxmlformats.org/officeDocument/2006/relationships/image" Target="../media/image55.jpe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jpg"/><Relationship Id="rId7" Type="http://schemas.openxmlformats.org/officeDocument/2006/relationships/image" Target="../media/image64.png"/><Relationship Id="rId8"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hyperlink" Target="http://www.gbif.org/analytics/global" TargetMode="Externa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hyperlink" Target="http://www.unav.es/unzyec/mzna/biddsat/" TargetMode="External"/><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hyperlink" Target="http://www.gbif.org/resource/80509" TargetMode="External"/><Relationship Id="rId4" Type="http://schemas.openxmlformats.org/officeDocument/2006/relationships/image" Target="../media/image77.png"/><Relationship Id="rId5" Type="http://schemas.openxmlformats.org/officeDocument/2006/relationships/hyperlink" Target="http://www.gbif.org/orc/?doc_id=1229" TargetMode="External"/><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hyperlink" Target="https://www.gbif.org/tools/data-validator" TargetMode="External"/><Relationship Id="rId4" Type="http://schemas.openxmlformats.org/officeDocument/2006/relationships/image" Target="../media/image78.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www.gbif.org/tools/data-validator/1509439657307" TargetMode="External"/><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hyperlink" Target="https://www.gbif.org/tools/data-validator/1509439657307" TargetMode="External"/><Relationship Id="rId4" Type="http://schemas.openxmlformats.org/officeDocument/2006/relationships/image" Target="../media/image79.png"/><Relationship Id="rId5" Type="http://schemas.openxmlformats.org/officeDocument/2006/relationships/image" Target="../media/image81.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hyperlink" Target="http://kurator.acis.ufl.edu/kurator-web/about" TargetMode="External"/><Relationship Id="rId1" Type="http://schemas.openxmlformats.org/officeDocument/2006/relationships/slideLayout" Target="../slideLayouts/slideLayout12.xml"/><Relationship Id="rId2" Type="http://schemas.openxmlformats.org/officeDocument/2006/relationships/image" Target="../media/image82.png"/></Relationships>
</file>

<file path=ppt/slides/_rels/slide33.xml.rels><?xml version="1.0" encoding="UTF-8" standalone="yes"?>
<Relationships xmlns="http://schemas.openxmlformats.org/package/2006/relationships"><Relationship Id="rId11" Type="http://schemas.openxmlformats.org/officeDocument/2006/relationships/image" Target="../media/image95.png"/><Relationship Id="rId12" Type="http://schemas.openxmlformats.org/officeDocument/2006/relationships/image" Target="../media/image96.png"/><Relationship Id="rId13" Type="http://schemas.openxmlformats.org/officeDocument/2006/relationships/image" Target="../media/image97.png"/><Relationship Id="rId14" Type="http://schemas.openxmlformats.org/officeDocument/2006/relationships/image" Target="../media/image82.png"/><Relationship Id="rId1" Type="http://schemas.openxmlformats.org/officeDocument/2006/relationships/slideLayout" Target="../slideLayouts/slideLayout12.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3.wdp"/><Relationship Id="rId5"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hyperlink" Target="http://dev.gbif.no/datasets/d0aa984e-c6d3-45ee-8fc0-df1df8f4126b/p/occurrence/105140" TargetMode="External"/><Relationship Id="rId4" Type="http://schemas.openxmlformats.org/officeDocument/2006/relationships/image" Target="../media/image101.png"/><Relationship Id="rId5" Type="http://schemas.openxmlformats.org/officeDocument/2006/relationships/image" Target="../media/image100.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www.inaturalist.org/observations/dagendresen" TargetMode="External"/><Relationship Id="rId4" Type="http://schemas.openxmlformats.org/officeDocument/2006/relationships/image" Target="../media/image109.png"/><Relationship Id="rId5" Type="http://schemas.openxmlformats.org/officeDocument/2006/relationships/hyperlink" Target="http://www.inaturalist.org/" TargetMode="External"/><Relationship Id="rId6"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112.jpeg"/><Relationship Id="rId4"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hyperlink" Target="https://bmcevolbiol.biomedcentral.com/articles/10.1186/s12862-017-1014-z" TargetMode="External"/><Relationship Id="rId4" Type="http://schemas.openxmlformats.org/officeDocument/2006/relationships/image" Target="../media/image113.gif"/><Relationship Id="rId5" Type="http://schemas.openxmlformats.org/officeDocument/2006/relationships/image" Target="../media/image114.jp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1" Type="http://schemas.openxmlformats.org/officeDocument/2006/relationships/image" Target="../media/image123.png"/><Relationship Id="rId12" Type="http://schemas.openxmlformats.org/officeDocument/2006/relationships/image" Target="../media/image124.png"/><Relationship Id="rId13" Type="http://schemas.openxmlformats.org/officeDocument/2006/relationships/image" Target="../media/image125.png"/><Relationship Id="rId14" Type="http://schemas.openxmlformats.org/officeDocument/2006/relationships/image" Target="../media/image126.png"/><Relationship Id="rId15" Type="http://schemas.openxmlformats.org/officeDocument/2006/relationships/image" Target="../media/image127.png"/><Relationship Id="rId16" Type="http://schemas.openxmlformats.org/officeDocument/2006/relationships/image" Target="../media/image128.png"/><Relationship Id="rId17" Type="http://schemas.openxmlformats.org/officeDocument/2006/relationships/image" Target="../media/image129.png"/><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121.png"/><Relationship Id="rId10"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30.jpg"/><Relationship Id="rId4" Type="http://schemas.openxmlformats.org/officeDocument/2006/relationships/image" Target="../media/image13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gi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5-05 at 09.44.59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84938" y="7"/>
            <a:ext cx="5403700" cy="7562849"/>
          </a:xfrm>
          <a:prstGeom prst="rect">
            <a:avLst/>
          </a:prstGeom>
        </p:spPr>
      </p:pic>
      <p:sp>
        <p:nvSpPr>
          <p:cNvPr id="4" name="Rectangle 3"/>
          <p:cNvSpPr/>
          <p:nvPr/>
        </p:nvSpPr>
        <p:spPr>
          <a:xfrm>
            <a:off x="5663540" y="876978"/>
            <a:ext cx="4893260" cy="1200329"/>
          </a:xfrm>
          <a:prstGeom prst="rect">
            <a:avLst/>
          </a:prstGeom>
        </p:spPr>
        <p:txBody>
          <a:bodyPr wrap="square">
            <a:spAutoFit/>
          </a:bodyPr>
          <a:lstStyle/>
          <a:p>
            <a:pPr>
              <a:spcAft>
                <a:spcPts val="600"/>
              </a:spcAft>
            </a:pPr>
            <a:r>
              <a:rPr lang="en-US" sz="3600" b="1" dirty="0" smtClean="0"/>
              <a:t>Uncertainties and errors when using GBIF data</a:t>
            </a:r>
          </a:p>
        </p:txBody>
      </p:sp>
      <p:pic>
        <p:nvPicPr>
          <p:cNvPr id="7" name="Picture 6" descr="3546059144_1b33dfdc0e_o.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5184212" cy="7562850"/>
          </a:xfrm>
          <a:prstGeom prst="rect">
            <a:avLst/>
          </a:prstGeom>
        </p:spPr>
      </p:pic>
      <p:pic>
        <p:nvPicPr>
          <p:cNvPr id="8" name="Picture 7" descr="iStock_000019474446Medium.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 y="0"/>
            <a:ext cx="5459272" cy="7562856"/>
          </a:xfrm>
          <a:prstGeom prst="rect">
            <a:avLst/>
          </a:prstGeom>
        </p:spPr>
      </p:pic>
      <p:pic>
        <p:nvPicPr>
          <p:cNvPr id="9" name="Picture 8" descr="GBIF_NO_2_transp.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02799" y="6414742"/>
            <a:ext cx="2010688" cy="642108"/>
          </a:xfrm>
          <a:prstGeom prst="rect">
            <a:avLst/>
          </a:prstGeom>
        </p:spPr>
      </p:pic>
      <p:sp>
        <p:nvSpPr>
          <p:cNvPr id="2" name="Rectangle 1"/>
          <p:cNvSpPr/>
          <p:nvPr/>
        </p:nvSpPr>
        <p:spPr>
          <a:xfrm>
            <a:off x="8158394" y="7003570"/>
            <a:ext cx="2129825" cy="253916"/>
          </a:xfrm>
          <a:prstGeom prst="rect">
            <a:avLst/>
          </a:prstGeom>
        </p:spPr>
        <p:txBody>
          <a:bodyPr wrap="none">
            <a:spAutoFit/>
          </a:bodyPr>
          <a:lstStyle/>
          <a:p>
            <a:r>
              <a:rPr lang="en-US" sz="1050" dirty="0" smtClean="0">
                <a:solidFill>
                  <a:schemeClr val="bg1">
                    <a:lumMod val="50000"/>
                  </a:schemeClr>
                </a:solidFill>
              </a:rPr>
              <a:t>Slides CC</a:t>
            </a:r>
            <a:r>
              <a:rPr lang="en-US" sz="1050" dirty="0">
                <a:solidFill>
                  <a:schemeClr val="bg1">
                    <a:lumMod val="50000"/>
                  </a:schemeClr>
                </a:solidFill>
              </a:rPr>
              <a:t>-BY Dag </a:t>
            </a:r>
            <a:r>
              <a:rPr lang="en-US" sz="1050" dirty="0" smtClean="0">
                <a:solidFill>
                  <a:schemeClr val="bg1">
                    <a:lumMod val="50000"/>
                  </a:schemeClr>
                </a:solidFill>
              </a:rPr>
              <a:t>Endresen, GBIF.no</a:t>
            </a:r>
            <a:endParaRPr lang="en-US" sz="1050" dirty="0">
              <a:solidFill>
                <a:schemeClr val="bg1">
                  <a:lumMod val="50000"/>
                </a:schemeClr>
              </a:solidFill>
            </a:endParaRPr>
          </a:p>
        </p:txBody>
      </p:sp>
      <p:pic>
        <p:nvPicPr>
          <p:cNvPr id="3" name="Picture 2" descr="GBIF_emble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663540" y="2183873"/>
            <a:ext cx="3738148" cy="3625440"/>
          </a:xfrm>
          <a:prstGeom prst="rect">
            <a:avLst/>
          </a:prstGeom>
        </p:spPr>
      </p:pic>
    </p:spTree>
    <p:extLst>
      <p:ext uri="{BB962C8B-B14F-4D97-AF65-F5344CB8AC3E}">
        <p14:creationId xmlns:p14="http://schemas.microsoft.com/office/powerpoint/2010/main" val="342924091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7-11 Occurrences Norway by Taxon Grou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12" y="845823"/>
            <a:ext cx="5153359" cy="4601917"/>
          </a:xfrm>
          <a:prstGeom prst="rect">
            <a:avLst/>
          </a:prstGeom>
        </p:spPr>
      </p:pic>
      <p:pic>
        <p:nvPicPr>
          <p:cNvPr id="5" name="Picture 4" descr="2017-11 Occurrences by Taxon group.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27328" y="845824"/>
            <a:ext cx="5258395" cy="4601916"/>
          </a:xfrm>
          <a:prstGeom prst="rect">
            <a:avLst/>
          </a:prstGeom>
        </p:spPr>
      </p:pic>
      <p:pic>
        <p:nvPicPr>
          <p:cNvPr id="8" name="Picture 7" descr="Insect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14519" y="3760181"/>
            <a:ext cx="598079" cy="592763"/>
          </a:xfrm>
          <a:prstGeom prst="rect">
            <a:avLst/>
          </a:prstGeom>
        </p:spPr>
      </p:pic>
      <p:pic>
        <p:nvPicPr>
          <p:cNvPr id="9" name="Picture 8" descr="Birds.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64857" y="3629130"/>
            <a:ext cx="689971" cy="675793"/>
          </a:xfrm>
          <a:prstGeom prst="rect">
            <a:avLst/>
          </a:prstGeom>
        </p:spPr>
      </p:pic>
      <p:pic>
        <p:nvPicPr>
          <p:cNvPr id="10" name="Picture 9" descr="Birds.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38101" y="3760181"/>
            <a:ext cx="689971" cy="675793"/>
          </a:xfrm>
          <a:prstGeom prst="rect">
            <a:avLst/>
          </a:prstGeom>
        </p:spPr>
      </p:pic>
      <p:pic>
        <p:nvPicPr>
          <p:cNvPr id="11" name="Picture 10" descr="Insect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5348" y="3760181"/>
            <a:ext cx="598079" cy="592763"/>
          </a:xfrm>
          <a:prstGeom prst="rect">
            <a:avLst/>
          </a:prstGeom>
        </p:spPr>
      </p:pic>
      <p:sp>
        <p:nvSpPr>
          <p:cNvPr id="13" name="Rectangle 12"/>
          <p:cNvSpPr/>
          <p:nvPr/>
        </p:nvSpPr>
        <p:spPr>
          <a:xfrm>
            <a:off x="131802" y="116573"/>
            <a:ext cx="10453921" cy="584776"/>
          </a:xfrm>
          <a:prstGeom prst="rect">
            <a:avLst/>
          </a:prstGeom>
        </p:spPr>
        <p:txBody>
          <a:bodyPr wrap="square">
            <a:spAutoFit/>
          </a:bodyPr>
          <a:lstStyle/>
          <a:p>
            <a:pPr defTabSz="519169">
              <a:defRPr/>
            </a:pPr>
            <a:r>
              <a:rPr lang="en-US" sz="3200" b="1" i="1" dirty="0" smtClean="0">
                <a:solidFill>
                  <a:schemeClr val="accent4"/>
                </a:solidFill>
              </a:rPr>
              <a:t>Bias</a:t>
            </a:r>
            <a:r>
              <a:rPr lang="en-US" sz="3200" b="1" dirty="0">
                <a:solidFill>
                  <a:schemeClr val="accent4"/>
                </a:solidFill>
              </a:rPr>
              <a:t>: </a:t>
            </a:r>
            <a:r>
              <a:rPr lang="en-US" sz="3200" b="1" dirty="0" smtClean="0">
                <a:solidFill>
                  <a:schemeClr val="accent4"/>
                </a:solidFill>
              </a:rPr>
              <a:t>Disproportionate </a:t>
            </a:r>
            <a:r>
              <a:rPr lang="en-US" sz="3200" b="1" dirty="0">
                <a:solidFill>
                  <a:schemeClr val="accent4"/>
                </a:solidFill>
              </a:rPr>
              <a:t>representation of </a:t>
            </a:r>
            <a:r>
              <a:rPr lang="en-US" sz="3200" b="1" u="sng" dirty="0">
                <a:solidFill>
                  <a:schemeClr val="accent4"/>
                </a:solidFill>
              </a:rPr>
              <a:t>taxa</a:t>
            </a:r>
            <a:r>
              <a:rPr lang="en-US" sz="3200" b="1" dirty="0">
                <a:solidFill>
                  <a:schemeClr val="accent4"/>
                </a:solidFill>
              </a:rPr>
              <a:t>.</a:t>
            </a:r>
          </a:p>
        </p:txBody>
      </p:sp>
      <p:pic>
        <p:nvPicPr>
          <p:cNvPr id="14" name="Picture 13" descr="Birds.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692" y="5550395"/>
            <a:ext cx="1370604" cy="1342440"/>
          </a:xfrm>
          <a:prstGeom prst="rect">
            <a:avLst/>
          </a:prstGeom>
        </p:spPr>
      </p:pic>
      <p:pic>
        <p:nvPicPr>
          <p:cNvPr id="16" name="Picture 15" descr="Insects.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45568" y="6704173"/>
            <a:ext cx="714891" cy="708537"/>
          </a:xfrm>
          <a:prstGeom prst="rect">
            <a:avLst/>
          </a:prstGeom>
        </p:spPr>
      </p:pic>
      <p:sp>
        <p:nvSpPr>
          <p:cNvPr id="17" name="Rectangle 16"/>
          <p:cNvSpPr/>
          <p:nvPr/>
        </p:nvSpPr>
        <p:spPr>
          <a:xfrm>
            <a:off x="1290647" y="5734523"/>
            <a:ext cx="1069812" cy="738664"/>
          </a:xfrm>
          <a:prstGeom prst="rect">
            <a:avLst/>
          </a:prstGeom>
        </p:spPr>
        <p:txBody>
          <a:bodyPr wrap="none">
            <a:spAutoFit/>
          </a:bodyPr>
          <a:lstStyle/>
          <a:p>
            <a:r>
              <a:rPr lang="en-US" sz="1400" dirty="0" smtClean="0"/>
              <a:t>Birds (63 %)</a:t>
            </a:r>
          </a:p>
          <a:p>
            <a:r>
              <a:rPr lang="en-US" sz="1400" dirty="0" smtClean="0"/>
              <a:t>14 393 261</a:t>
            </a:r>
          </a:p>
          <a:p>
            <a:r>
              <a:rPr lang="en-US" sz="1400" dirty="0" smtClean="0"/>
              <a:t>occurrences</a:t>
            </a:r>
            <a:endParaRPr lang="en-US" sz="1400" dirty="0"/>
          </a:p>
        </p:txBody>
      </p:sp>
      <p:sp>
        <p:nvSpPr>
          <p:cNvPr id="18" name="Rectangle 17"/>
          <p:cNvSpPr/>
          <p:nvPr/>
        </p:nvSpPr>
        <p:spPr>
          <a:xfrm>
            <a:off x="2284840" y="6698546"/>
            <a:ext cx="1099442" cy="738664"/>
          </a:xfrm>
          <a:prstGeom prst="rect">
            <a:avLst/>
          </a:prstGeom>
        </p:spPr>
        <p:txBody>
          <a:bodyPr wrap="none">
            <a:spAutoFit/>
          </a:bodyPr>
          <a:lstStyle/>
          <a:p>
            <a:r>
              <a:rPr lang="en-US" sz="1400" dirty="0" smtClean="0"/>
              <a:t>Insects (7 %)</a:t>
            </a:r>
          </a:p>
          <a:p>
            <a:r>
              <a:rPr lang="en-US" sz="1400" dirty="0" smtClean="0"/>
              <a:t>1 530 914</a:t>
            </a:r>
          </a:p>
          <a:p>
            <a:r>
              <a:rPr lang="en-US" sz="1400" dirty="0" smtClean="0"/>
              <a:t>occurrences</a:t>
            </a:r>
            <a:endParaRPr lang="en-US" sz="1400" dirty="0"/>
          </a:p>
        </p:txBody>
      </p:sp>
      <p:pic>
        <p:nvPicPr>
          <p:cNvPr id="19" name="Picture 18" descr="Flowering plants.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5348" y="2522408"/>
            <a:ext cx="652560" cy="643781"/>
          </a:xfrm>
          <a:prstGeom prst="rect">
            <a:avLst/>
          </a:prstGeom>
        </p:spPr>
      </p:pic>
      <p:pic>
        <p:nvPicPr>
          <p:cNvPr id="20" name="Picture 19" descr="Flowering plants.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402326" y="5550395"/>
            <a:ext cx="1057882" cy="1043650"/>
          </a:xfrm>
          <a:prstGeom prst="rect">
            <a:avLst/>
          </a:prstGeom>
        </p:spPr>
      </p:pic>
      <p:sp>
        <p:nvSpPr>
          <p:cNvPr id="21" name="Rectangle 20"/>
          <p:cNvSpPr/>
          <p:nvPr/>
        </p:nvSpPr>
        <p:spPr>
          <a:xfrm>
            <a:off x="3425176" y="5659808"/>
            <a:ext cx="1890524" cy="738664"/>
          </a:xfrm>
          <a:prstGeom prst="rect">
            <a:avLst/>
          </a:prstGeom>
        </p:spPr>
        <p:txBody>
          <a:bodyPr wrap="none">
            <a:spAutoFit/>
          </a:bodyPr>
          <a:lstStyle/>
          <a:p>
            <a:r>
              <a:rPr lang="en-US" sz="1400" dirty="0" smtClean="0"/>
              <a:t>Flowering plants (23 %)</a:t>
            </a:r>
          </a:p>
          <a:p>
            <a:r>
              <a:rPr lang="en-US" sz="1400" dirty="0" smtClean="0"/>
              <a:t>5 248 418</a:t>
            </a:r>
          </a:p>
          <a:p>
            <a:r>
              <a:rPr lang="en-US" sz="1400" dirty="0" smtClean="0"/>
              <a:t>occurrences</a:t>
            </a:r>
            <a:endParaRPr lang="en-US" sz="1400" dirty="0"/>
          </a:p>
        </p:txBody>
      </p:sp>
      <p:pic>
        <p:nvPicPr>
          <p:cNvPr id="22" name="Picture 21" descr="Birds.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61799" y="5447740"/>
            <a:ext cx="1370604" cy="1342440"/>
          </a:xfrm>
          <a:prstGeom prst="rect">
            <a:avLst/>
          </a:prstGeom>
        </p:spPr>
      </p:pic>
      <p:pic>
        <p:nvPicPr>
          <p:cNvPr id="23" name="Picture 22" descr="Insects.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0675" y="6601518"/>
            <a:ext cx="714891" cy="708537"/>
          </a:xfrm>
          <a:prstGeom prst="rect">
            <a:avLst/>
          </a:prstGeom>
        </p:spPr>
      </p:pic>
      <p:sp>
        <p:nvSpPr>
          <p:cNvPr id="24" name="Rectangle 23"/>
          <p:cNvSpPr/>
          <p:nvPr/>
        </p:nvSpPr>
        <p:spPr>
          <a:xfrm>
            <a:off x="6625754" y="5631868"/>
            <a:ext cx="1084802" cy="738664"/>
          </a:xfrm>
          <a:prstGeom prst="rect">
            <a:avLst/>
          </a:prstGeom>
        </p:spPr>
        <p:txBody>
          <a:bodyPr wrap="none">
            <a:spAutoFit/>
          </a:bodyPr>
          <a:lstStyle/>
          <a:p>
            <a:r>
              <a:rPr lang="en-US" sz="1400" dirty="0" smtClean="0"/>
              <a:t>Birds (60 %)</a:t>
            </a:r>
          </a:p>
          <a:p>
            <a:r>
              <a:rPr lang="en-US" sz="1400" dirty="0" smtClean="0"/>
              <a:t>483 005 906</a:t>
            </a:r>
          </a:p>
          <a:p>
            <a:r>
              <a:rPr lang="en-US" sz="1400" dirty="0" smtClean="0"/>
              <a:t>occurrences</a:t>
            </a:r>
            <a:endParaRPr lang="en-US" sz="1400" dirty="0"/>
          </a:p>
        </p:txBody>
      </p:sp>
      <p:sp>
        <p:nvSpPr>
          <p:cNvPr id="25" name="Rectangle 24"/>
          <p:cNvSpPr/>
          <p:nvPr/>
        </p:nvSpPr>
        <p:spPr>
          <a:xfrm>
            <a:off x="7619947" y="6595891"/>
            <a:ext cx="1099442" cy="738664"/>
          </a:xfrm>
          <a:prstGeom prst="rect">
            <a:avLst/>
          </a:prstGeom>
        </p:spPr>
        <p:txBody>
          <a:bodyPr wrap="none">
            <a:spAutoFit/>
          </a:bodyPr>
          <a:lstStyle/>
          <a:p>
            <a:r>
              <a:rPr lang="en-US" sz="1400" dirty="0" smtClean="0"/>
              <a:t>Insects (9 %)</a:t>
            </a:r>
          </a:p>
          <a:p>
            <a:r>
              <a:rPr lang="en-US" sz="1400" dirty="0" smtClean="0"/>
              <a:t>73 725 958</a:t>
            </a:r>
          </a:p>
          <a:p>
            <a:r>
              <a:rPr lang="en-US" sz="1400" dirty="0" smtClean="0"/>
              <a:t>occurrences</a:t>
            </a:r>
            <a:endParaRPr lang="en-US" sz="1400" dirty="0"/>
          </a:p>
        </p:txBody>
      </p:sp>
      <p:pic>
        <p:nvPicPr>
          <p:cNvPr id="26" name="Picture 25" descr="Flowering plants.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46191" y="5447740"/>
            <a:ext cx="1057882" cy="1043650"/>
          </a:xfrm>
          <a:prstGeom prst="rect">
            <a:avLst/>
          </a:prstGeom>
        </p:spPr>
      </p:pic>
      <p:sp>
        <p:nvSpPr>
          <p:cNvPr id="27" name="Rectangle 26"/>
          <p:cNvSpPr/>
          <p:nvPr/>
        </p:nvSpPr>
        <p:spPr>
          <a:xfrm>
            <a:off x="8760283" y="5557153"/>
            <a:ext cx="1890524" cy="738664"/>
          </a:xfrm>
          <a:prstGeom prst="rect">
            <a:avLst/>
          </a:prstGeom>
        </p:spPr>
        <p:txBody>
          <a:bodyPr wrap="none">
            <a:spAutoFit/>
          </a:bodyPr>
          <a:lstStyle/>
          <a:p>
            <a:r>
              <a:rPr lang="en-US" sz="1400" dirty="0" smtClean="0"/>
              <a:t>Flowering plants (24 %)</a:t>
            </a:r>
          </a:p>
          <a:p>
            <a:r>
              <a:rPr lang="en-US" sz="1400" dirty="0" smtClean="0"/>
              <a:t>193 813 553</a:t>
            </a:r>
          </a:p>
          <a:p>
            <a:r>
              <a:rPr lang="en-US" sz="1400" dirty="0" smtClean="0"/>
              <a:t>occurrences</a:t>
            </a:r>
            <a:endParaRPr lang="en-US" sz="1400" dirty="0"/>
          </a:p>
        </p:txBody>
      </p:sp>
      <p:pic>
        <p:nvPicPr>
          <p:cNvPr id="28" name="Picture 27" descr="Flowering plants.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09115" y="2200517"/>
            <a:ext cx="652560" cy="643781"/>
          </a:xfrm>
          <a:prstGeom prst="rect">
            <a:avLst/>
          </a:prstGeom>
        </p:spPr>
      </p:pic>
      <p:cxnSp>
        <p:nvCxnSpPr>
          <p:cNvPr id="30" name="Straight Connector 29"/>
          <p:cNvCxnSpPr/>
          <p:nvPr/>
        </p:nvCxnSpPr>
        <p:spPr>
          <a:xfrm>
            <a:off x="5280668" y="845823"/>
            <a:ext cx="0" cy="671702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53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16252" y="770858"/>
            <a:ext cx="7650612" cy="1705427"/>
          </a:xfrm>
          <a:prstGeom prst="rect">
            <a:avLst/>
          </a:prstGeom>
          <a:noFill/>
          <a:effectLst>
            <a:glow rad="381000">
              <a:schemeClr val="accent6">
                <a:alpha val="75000"/>
              </a:schemeClr>
            </a:glow>
          </a:effectLst>
        </p:spPr>
        <p:txBody>
          <a:bodyPr wrap="square" lIns="103978" tIns="51987" rIns="103978" bIns="51987">
            <a:spAutoFit/>
          </a:bodyPr>
          <a:lstStyle/>
          <a:p>
            <a:pPr defTabSz="519169">
              <a:defRPr/>
            </a:pPr>
            <a:r>
              <a:rPr lang="en-US" sz="2800" i="1" dirty="0" smtClean="0">
                <a:solidFill>
                  <a:schemeClr val="accent4"/>
                </a:solidFill>
              </a:rPr>
              <a:t>Data bias</a:t>
            </a:r>
            <a:r>
              <a:rPr lang="en-US" sz="2800" dirty="0" smtClean="0">
                <a:solidFill>
                  <a:schemeClr val="accent4"/>
                </a:solidFill>
              </a:rPr>
              <a:t>: Disproportionate representation of </a:t>
            </a:r>
            <a:r>
              <a:rPr lang="en-US" sz="2800" b="1" u="sng" dirty="0" smtClean="0">
                <a:solidFill>
                  <a:schemeClr val="accent4"/>
                </a:solidFill>
              </a:rPr>
              <a:t>taxa</a:t>
            </a:r>
            <a:r>
              <a:rPr lang="en-US" sz="2800" dirty="0" smtClean="0">
                <a:solidFill>
                  <a:schemeClr val="accent4"/>
                </a:solidFill>
              </a:rPr>
              <a:t>.</a:t>
            </a:r>
          </a:p>
          <a:p>
            <a:pPr defTabSz="519169">
              <a:defRPr/>
            </a:pPr>
            <a:endParaRPr lang="en-US" sz="1600" dirty="0" smtClean="0">
              <a:solidFill>
                <a:schemeClr val="accent4"/>
              </a:solidFill>
            </a:endParaRPr>
          </a:p>
          <a:p>
            <a:pPr defTabSz="519169">
              <a:defRPr/>
            </a:pPr>
            <a:r>
              <a:rPr lang="en-US" sz="3000" i="1" dirty="0" smtClean="0">
                <a:solidFill>
                  <a:schemeClr val="accent4"/>
                </a:solidFill>
              </a:rPr>
              <a:t>Bird-watcher effect</a:t>
            </a:r>
            <a:r>
              <a:rPr lang="en-US" sz="3000" dirty="0" smtClean="0">
                <a:solidFill>
                  <a:schemeClr val="accent4"/>
                </a:solidFill>
              </a:rPr>
              <a:t>: Data for </a:t>
            </a:r>
            <a:r>
              <a:rPr lang="en-US" sz="3000" b="1" u="sng" dirty="0" smtClean="0">
                <a:solidFill>
                  <a:schemeClr val="accent4"/>
                </a:solidFill>
              </a:rPr>
              <a:t>animals</a:t>
            </a:r>
            <a:r>
              <a:rPr lang="en-US" sz="3000" dirty="0" smtClean="0">
                <a:solidFill>
                  <a:schemeClr val="accent4"/>
                </a:solidFill>
              </a:rPr>
              <a:t> and in particular </a:t>
            </a:r>
            <a:r>
              <a:rPr lang="en-US" sz="3000" b="1" u="sng" dirty="0" smtClean="0">
                <a:solidFill>
                  <a:schemeClr val="accent4"/>
                </a:solidFill>
              </a:rPr>
              <a:t>birds</a:t>
            </a:r>
            <a:r>
              <a:rPr lang="en-US" sz="3000" dirty="0" smtClean="0">
                <a:solidFill>
                  <a:schemeClr val="accent4"/>
                </a:solidFill>
              </a:rPr>
              <a:t> are "</a:t>
            </a:r>
            <a:r>
              <a:rPr lang="en-US" sz="3000" i="1" dirty="0" smtClean="0">
                <a:solidFill>
                  <a:schemeClr val="accent4"/>
                </a:solidFill>
              </a:rPr>
              <a:t>overrepresented</a:t>
            </a:r>
            <a:r>
              <a:rPr lang="en-US" sz="3000" dirty="0" smtClean="0">
                <a:solidFill>
                  <a:schemeClr val="accent4"/>
                </a:solidFill>
              </a:rPr>
              <a:t>" in GBIF. </a:t>
            </a:r>
            <a:endParaRPr lang="en-US" sz="3000" dirty="0">
              <a:solidFill>
                <a:schemeClr val="accent4"/>
              </a:solidFill>
            </a:endParaRPr>
          </a:p>
        </p:txBody>
      </p:sp>
      <p:pic>
        <p:nvPicPr>
          <p:cNvPr id="4" name="Picture 3" descr="Screen Shot 2015-11-27 at 14.48.03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4649" y="2609410"/>
            <a:ext cx="10210800" cy="44450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4578" y="435850"/>
            <a:ext cx="2293489" cy="2293489"/>
          </a:xfrm>
          <a:prstGeom prst="rect">
            <a:avLst/>
          </a:prstGeom>
        </p:spPr>
      </p:pic>
      <p:pic>
        <p:nvPicPr>
          <p:cNvPr id="8" name="Picture 7" descr="-2.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5517" y="5640152"/>
            <a:ext cx="2178578" cy="1633934"/>
          </a:xfrm>
          <a:prstGeom prst="rect">
            <a:avLst/>
          </a:prstGeom>
        </p:spPr>
      </p:pic>
      <p:sp>
        <p:nvSpPr>
          <p:cNvPr id="2" name="Rectangle 1"/>
          <p:cNvSpPr/>
          <p:nvPr/>
        </p:nvSpPr>
        <p:spPr>
          <a:xfrm>
            <a:off x="384578" y="7224280"/>
            <a:ext cx="1921394" cy="276999"/>
          </a:xfrm>
          <a:prstGeom prst="rect">
            <a:avLst/>
          </a:prstGeom>
        </p:spPr>
        <p:txBody>
          <a:bodyPr wrap="none">
            <a:spAutoFit/>
          </a:bodyPr>
          <a:lstStyle/>
          <a:p>
            <a:pPr>
              <a:spcBef>
                <a:spcPct val="0"/>
              </a:spcBef>
            </a:pPr>
            <a:r>
              <a:rPr lang="en-US" sz="1200" dirty="0" smtClean="0">
                <a:solidFill>
                  <a:schemeClr val="bg1">
                    <a:lumMod val="50000"/>
                  </a:schemeClr>
                </a:solidFill>
                <a:latin typeface="Calibri" charset="0"/>
              </a:rPr>
              <a:t>Numbers last updated </a:t>
            </a:r>
            <a:r>
              <a:rPr lang="en-US" sz="1200" dirty="0">
                <a:solidFill>
                  <a:schemeClr val="bg1">
                    <a:lumMod val="50000"/>
                  </a:schemeClr>
                </a:solidFill>
                <a:latin typeface="Calibri" charset="0"/>
              </a:rPr>
              <a:t>2015</a:t>
            </a:r>
          </a:p>
        </p:txBody>
      </p:sp>
    </p:spTree>
    <p:extLst>
      <p:ext uri="{BB962C8B-B14F-4D97-AF65-F5344CB8AC3E}">
        <p14:creationId xmlns:p14="http://schemas.microsoft.com/office/powerpoint/2010/main" val="28578117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xon Groups Norway_v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1923" y="0"/>
            <a:ext cx="10356715" cy="7562850"/>
          </a:xfrm>
          <a:prstGeom prst="rect">
            <a:avLst/>
          </a:prstGeom>
        </p:spPr>
      </p:pic>
      <p:sp>
        <p:nvSpPr>
          <p:cNvPr id="5" name="Rectangle 4"/>
          <p:cNvSpPr/>
          <p:nvPr/>
        </p:nvSpPr>
        <p:spPr>
          <a:xfrm>
            <a:off x="2005380" y="1868986"/>
            <a:ext cx="580382" cy="307777"/>
          </a:xfrm>
          <a:prstGeom prst="rect">
            <a:avLst/>
          </a:prstGeom>
        </p:spPr>
        <p:txBody>
          <a:bodyPr wrap="none">
            <a:spAutoFit/>
          </a:bodyPr>
          <a:lstStyle/>
          <a:p>
            <a:pPr algn="ctr"/>
            <a:r>
              <a:rPr lang="en-US" sz="1400" dirty="0" smtClean="0"/>
              <a:t>0,8 %</a:t>
            </a:r>
            <a:endParaRPr lang="en-US" sz="1400" dirty="0"/>
          </a:p>
        </p:txBody>
      </p:sp>
      <p:sp>
        <p:nvSpPr>
          <p:cNvPr id="23" name="Rectangle 22"/>
          <p:cNvSpPr/>
          <p:nvPr/>
        </p:nvSpPr>
        <p:spPr>
          <a:xfrm>
            <a:off x="4607065" y="1825196"/>
            <a:ext cx="639117" cy="369332"/>
          </a:xfrm>
          <a:prstGeom prst="rect">
            <a:avLst/>
          </a:prstGeom>
        </p:spPr>
        <p:txBody>
          <a:bodyPr wrap="none">
            <a:spAutoFit/>
          </a:bodyPr>
          <a:lstStyle/>
          <a:p>
            <a:pPr algn="ctr"/>
            <a:r>
              <a:rPr lang="en-US" sz="1800" b="1" dirty="0" smtClean="0">
                <a:solidFill>
                  <a:srgbClr val="0000FF"/>
                </a:solidFill>
              </a:rPr>
              <a:t>63 %</a:t>
            </a:r>
            <a:endParaRPr lang="en-US" sz="1800" b="1" dirty="0">
              <a:solidFill>
                <a:srgbClr val="0000FF"/>
              </a:solidFill>
            </a:endParaRPr>
          </a:p>
        </p:txBody>
      </p:sp>
      <p:sp>
        <p:nvSpPr>
          <p:cNvPr id="24" name="Rectangle 23"/>
          <p:cNvSpPr/>
          <p:nvPr/>
        </p:nvSpPr>
        <p:spPr>
          <a:xfrm>
            <a:off x="7167634" y="1868986"/>
            <a:ext cx="580382" cy="307777"/>
          </a:xfrm>
          <a:prstGeom prst="rect">
            <a:avLst/>
          </a:prstGeom>
        </p:spPr>
        <p:txBody>
          <a:bodyPr wrap="none">
            <a:spAutoFit/>
          </a:bodyPr>
          <a:lstStyle/>
          <a:p>
            <a:pPr algn="ctr"/>
            <a:r>
              <a:rPr lang="en-US" sz="1400" dirty="0" smtClean="0"/>
              <a:t>0,9 %</a:t>
            </a:r>
            <a:endParaRPr lang="en-US" sz="1400" dirty="0"/>
          </a:p>
        </p:txBody>
      </p:sp>
      <p:sp>
        <p:nvSpPr>
          <p:cNvPr id="25" name="Rectangle 24"/>
          <p:cNvSpPr/>
          <p:nvPr/>
        </p:nvSpPr>
        <p:spPr>
          <a:xfrm>
            <a:off x="9733870" y="1886188"/>
            <a:ext cx="580382" cy="307777"/>
          </a:xfrm>
          <a:prstGeom prst="rect">
            <a:avLst/>
          </a:prstGeom>
        </p:spPr>
        <p:txBody>
          <a:bodyPr wrap="none">
            <a:spAutoFit/>
          </a:bodyPr>
          <a:lstStyle/>
          <a:p>
            <a:pPr algn="ctr"/>
            <a:r>
              <a:rPr lang="en-US" sz="1400" dirty="0" smtClean="0"/>
              <a:t>0,1 %</a:t>
            </a:r>
            <a:endParaRPr lang="en-US" sz="1400" dirty="0"/>
          </a:p>
        </p:txBody>
      </p:sp>
      <p:sp>
        <p:nvSpPr>
          <p:cNvPr id="26" name="Rectangle 25"/>
          <p:cNvSpPr/>
          <p:nvPr/>
        </p:nvSpPr>
        <p:spPr>
          <a:xfrm>
            <a:off x="3390555" y="3168732"/>
            <a:ext cx="444590" cy="307777"/>
          </a:xfrm>
          <a:prstGeom prst="rect">
            <a:avLst/>
          </a:prstGeom>
        </p:spPr>
        <p:txBody>
          <a:bodyPr wrap="none">
            <a:spAutoFit/>
          </a:bodyPr>
          <a:lstStyle/>
          <a:p>
            <a:pPr algn="ctr"/>
            <a:r>
              <a:rPr lang="en-US" sz="1400" dirty="0" smtClean="0">
                <a:solidFill>
                  <a:srgbClr val="0000FF"/>
                </a:solidFill>
              </a:rPr>
              <a:t>7 %</a:t>
            </a:r>
            <a:endParaRPr lang="en-US" sz="1400" dirty="0">
              <a:solidFill>
                <a:srgbClr val="0000FF"/>
              </a:solidFill>
            </a:endParaRPr>
          </a:p>
        </p:txBody>
      </p:sp>
      <p:sp>
        <p:nvSpPr>
          <p:cNvPr id="27" name="Rectangle 26"/>
          <p:cNvSpPr/>
          <p:nvPr/>
        </p:nvSpPr>
        <p:spPr>
          <a:xfrm>
            <a:off x="5834638" y="3176928"/>
            <a:ext cx="671378" cy="307777"/>
          </a:xfrm>
          <a:prstGeom prst="rect">
            <a:avLst/>
          </a:prstGeom>
        </p:spPr>
        <p:txBody>
          <a:bodyPr wrap="none">
            <a:spAutoFit/>
          </a:bodyPr>
          <a:lstStyle/>
          <a:p>
            <a:pPr algn="ctr"/>
            <a:r>
              <a:rPr lang="en-US" sz="1400" dirty="0" smtClean="0"/>
              <a:t>0,07 %</a:t>
            </a:r>
            <a:endParaRPr lang="en-US" sz="1400" dirty="0"/>
          </a:p>
        </p:txBody>
      </p:sp>
      <p:sp>
        <p:nvSpPr>
          <p:cNvPr id="28" name="Rectangle 27"/>
          <p:cNvSpPr/>
          <p:nvPr/>
        </p:nvSpPr>
        <p:spPr>
          <a:xfrm>
            <a:off x="8385064" y="3176928"/>
            <a:ext cx="580382" cy="307777"/>
          </a:xfrm>
          <a:prstGeom prst="rect">
            <a:avLst/>
          </a:prstGeom>
        </p:spPr>
        <p:txBody>
          <a:bodyPr wrap="none">
            <a:spAutoFit/>
          </a:bodyPr>
          <a:lstStyle/>
          <a:p>
            <a:pPr algn="ctr"/>
            <a:r>
              <a:rPr lang="en-US" sz="1400" dirty="0" smtClean="0"/>
              <a:t>0,6 %</a:t>
            </a:r>
            <a:endParaRPr lang="en-US" sz="1400" dirty="0"/>
          </a:p>
        </p:txBody>
      </p:sp>
      <p:sp>
        <p:nvSpPr>
          <p:cNvPr id="29" name="Rectangle 28"/>
          <p:cNvSpPr/>
          <p:nvPr/>
        </p:nvSpPr>
        <p:spPr>
          <a:xfrm>
            <a:off x="2005380" y="4508763"/>
            <a:ext cx="580382" cy="307777"/>
          </a:xfrm>
          <a:prstGeom prst="rect">
            <a:avLst/>
          </a:prstGeom>
        </p:spPr>
        <p:txBody>
          <a:bodyPr wrap="none">
            <a:spAutoFit/>
          </a:bodyPr>
          <a:lstStyle/>
          <a:p>
            <a:pPr algn="ctr"/>
            <a:r>
              <a:rPr lang="en-US" sz="1400" dirty="0" smtClean="0"/>
              <a:t>0,2 %</a:t>
            </a:r>
            <a:endParaRPr lang="en-US" sz="1400" dirty="0"/>
          </a:p>
        </p:txBody>
      </p:sp>
      <p:sp>
        <p:nvSpPr>
          <p:cNvPr id="30" name="Rectangle 29"/>
          <p:cNvSpPr/>
          <p:nvPr/>
        </p:nvSpPr>
        <p:spPr>
          <a:xfrm>
            <a:off x="4579332" y="4508763"/>
            <a:ext cx="635849" cy="369332"/>
          </a:xfrm>
          <a:prstGeom prst="rect">
            <a:avLst/>
          </a:prstGeom>
        </p:spPr>
        <p:txBody>
          <a:bodyPr wrap="none">
            <a:spAutoFit/>
          </a:bodyPr>
          <a:lstStyle/>
          <a:p>
            <a:pPr algn="ctr"/>
            <a:r>
              <a:rPr lang="en-US" sz="1800" b="1" dirty="0" smtClean="0">
                <a:solidFill>
                  <a:srgbClr val="0000FF"/>
                </a:solidFill>
              </a:rPr>
              <a:t>20 %</a:t>
            </a:r>
            <a:endParaRPr lang="en-US" sz="1800" b="1" dirty="0">
              <a:solidFill>
                <a:srgbClr val="0000FF"/>
              </a:solidFill>
            </a:endParaRPr>
          </a:p>
        </p:txBody>
      </p:sp>
      <p:sp>
        <p:nvSpPr>
          <p:cNvPr id="31" name="Rectangle 30"/>
          <p:cNvSpPr/>
          <p:nvPr/>
        </p:nvSpPr>
        <p:spPr>
          <a:xfrm>
            <a:off x="7228943" y="4508763"/>
            <a:ext cx="580382" cy="307777"/>
          </a:xfrm>
          <a:prstGeom prst="rect">
            <a:avLst/>
          </a:prstGeom>
        </p:spPr>
        <p:txBody>
          <a:bodyPr wrap="none">
            <a:spAutoFit/>
          </a:bodyPr>
          <a:lstStyle/>
          <a:p>
            <a:pPr algn="ctr"/>
            <a:r>
              <a:rPr lang="en-US" sz="1400" dirty="0" smtClean="0"/>
              <a:t>0,3 %</a:t>
            </a:r>
            <a:endParaRPr lang="en-US" sz="1400" dirty="0"/>
          </a:p>
        </p:txBody>
      </p:sp>
      <p:sp>
        <p:nvSpPr>
          <p:cNvPr id="32" name="Rectangle 31"/>
          <p:cNvSpPr/>
          <p:nvPr/>
        </p:nvSpPr>
        <p:spPr>
          <a:xfrm>
            <a:off x="9744637" y="4516959"/>
            <a:ext cx="580382" cy="307777"/>
          </a:xfrm>
          <a:prstGeom prst="rect">
            <a:avLst/>
          </a:prstGeom>
        </p:spPr>
        <p:txBody>
          <a:bodyPr wrap="none">
            <a:spAutoFit/>
          </a:bodyPr>
          <a:lstStyle/>
          <a:p>
            <a:pPr algn="ctr"/>
            <a:r>
              <a:rPr lang="en-US" sz="1400" dirty="0"/>
              <a:t>1</a:t>
            </a:r>
            <a:r>
              <a:rPr lang="en-US" sz="1400" dirty="0" smtClean="0"/>
              <a:t>,3 %</a:t>
            </a:r>
            <a:endParaRPr lang="en-US" sz="1400" dirty="0"/>
          </a:p>
        </p:txBody>
      </p:sp>
      <p:sp>
        <p:nvSpPr>
          <p:cNvPr id="33" name="Rectangle 32"/>
          <p:cNvSpPr/>
          <p:nvPr/>
        </p:nvSpPr>
        <p:spPr>
          <a:xfrm>
            <a:off x="3366288" y="5883825"/>
            <a:ext cx="580382" cy="307777"/>
          </a:xfrm>
          <a:prstGeom prst="rect">
            <a:avLst/>
          </a:prstGeom>
        </p:spPr>
        <p:txBody>
          <a:bodyPr wrap="none">
            <a:spAutoFit/>
          </a:bodyPr>
          <a:lstStyle/>
          <a:p>
            <a:pPr algn="ctr"/>
            <a:r>
              <a:rPr lang="en-US" sz="1400" dirty="0"/>
              <a:t>1</a:t>
            </a:r>
            <a:r>
              <a:rPr lang="en-US" sz="1400" dirty="0" smtClean="0"/>
              <a:t>,2 %</a:t>
            </a:r>
            <a:endParaRPr lang="en-US" sz="1400" dirty="0"/>
          </a:p>
        </p:txBody>
      </p:sp>
      <p:sp>
        <p:nvSpPr>
          <p:cNvPr id="34" name="Rectangle 33"/>
          <p:cNvSpPr/>
          <p:nvPr/>
        </p:nvSpPr>
        <p:spPr>
          <a:xfrm>
            <a:off x="5843396" y="5883825"/>
            <a:ext cx="580382" cy="307777"/>
          </a:xfrm>
          <a:prstGeom prst="rect">
            <a:avLst/>
          </a:prstGeom>
        </p:spPr>
        <p:txBody>
          <a:bodyPr wrap="none">
            <a:spAutoFit/>
          </a:bodyPr>
          <a:lstStyle/>
          <a:p>
            <a:pPr algn="ctr"/>
            <a:r>
              <a:rPr lang="en-US" sz="1400" dirty="0">
                <a:solidFill>
                  <a:srgbClr val="0000FF"/>
                </a:solidFill>
              </a:rPr>
              <a:t>2</a:t>
            </a:r>
            <a:r>
              <a:rPr lang="en-US" sz="1400" dirty="0" smtClean="0">
                <a:solidFill>
                  <a:srgbClr val="0000FF"/>
                </a:solidFill>
              </a:rPr>
              <a:t>,4 %</a:t>
            </a:r>
            <a:endParaRPr lang="en-US" sz="1400" dirty="0">
              <a:solidFill>
                <a:srgbClr val="0000FF"/>
              </a:solidFill>
            </a:endParaRPr>
          </a:p>
        </p:txBody>
      </p:sp>
      <p:sp>
        <p:nvSpPr>
          <p:cNvPr id="35" name="Rectangle 34"/>
          <p:cNvSpPr/>
          <p:nvPr/>
        </p:nvSpPr>
        <p:spPr>
          <a:xfrm>
            <a:off x="8481407" y="5883825"/>
            <a:ext cx="580382" cy="307777"/>
          </a:xfrm>
          <a:prstGeom prst="rect">
            <a:avLst/>
          </a:prstGeom>
        </p:spPr>
        <p:txBody>
          <a:bodyPr wrap="none">
            <a:spAutoFit/>
          </a:bodyPr>
          <a:lstStyle/>
          <a:p>
            <a:pPr algn="ctr"/>
            <a:r>
              <a:rPr lang="en-US" sz="1400" dirty="0" smtClean="0">
                <a:solidFill>
                  <a:srgbClr val="0000FF"/>
                </a:solidFill>
              </a:rPr>
              <a:t>2,4 %</a:t>
            </a:r>
            <a:endParaRPr lang="en-US" sz="1400" dirty="0">
              <a:solidFill>
                <a:srgbClr val="0000FF"/>
              </a:solidFill>
            </a:endParaRPr>
          </a:p>
        </p:txBody>
      </p:sp>
    </p:spTree>
    <p:extLst>
      <p:ext uri="{BB962C8B-B14F-4D97-AF65-F5344CB8AC3E}">
        <p14:creationId xmlns:p14="http://schemas.microsoft.com/office/powerpoint/2010/main" val="196222375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32" y="284989"/>
            <a:ext cx="9353707" cy="1038649"/>
          </a:xfrm>
        </p:spPr>
        <p:txBody>
          <a:bodyPr>
            <a:normAutofit fontScale="90000"/>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Data bias</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taxa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described </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with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names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1"/>
          </p:nvPr>
        </p:nvSpPr>
        <p:spPr>
          <a:xfrm>
            <a:off x="534432" y="3680213"/>
            <a:ext cx="4655640" cy="3210718"/>
          </a:xfrm>
        </p:spPr>
        <p:txBody>
          <a:bodyPr>
            <a:noAutofit/>
          </a:bodyPr>
          <a:lstStyle/>
          <a:p>
            <a:pPr marL="0" indent="0">
              <a:buNone/>
            </a:pPr>
            <a:r>
              <a:rPr lang="en-US" sz="2400" b="1" dirty="0" smtClean="0">
                <a:latin typeface="Calibri" charset="0"/>
              </a:rPr>
              <a:t>Total ≈ 8.7 millions species? </a:t>
            </a:r>
            <a:r>
              <a:rPr lang="en-US" sz="2000" dirty="0" smtClean="0">
                <a:solidFill>
                  <a:schemeClr val="tx1">
                    <a:lumMod val="50000"/>
                    <a:lumOff val="50000"/>
                  </a:schemeClr>
                </a:solidFill>
                <a:latin typeface="Calibri" charset="0"/>
              </a:rPr>
              <a:t>(excluding bacteria and micro-organisms)</a:t>
            </a:r>
          </a:p>
          <a:p>
            <a:pPr marL="0" indent="0">
              <a:buNone/>
            </a:pPr>
            <a:endParaRPr lang="en-US" sz="1600" dirty="0" smtClean="0"/>
          </a:p>
          <a:p>
            <a:pPr marL="0" indent="0">
              <a:buNone/>
            </a:pPr>
            <a:endParaRPr lang="en-US" sz="1600" dirty="0"/>
          </a:p>
          <a:p>
            <a:pPr marL="0" indent="0">
              <a:buNone/>
            </a:pPr>
            <a:endParaRPr lang="en-US" sz="1600" dirty="0" smtClean="0"/>
          </a:p>
          <a:p>
            <a:pPr marL="0" indent="0">
              <a:buNone/>
            </a:pPr>
            <a:r>
              <a:rPr lang="en-US" sz="1200" dirty="0" smtClean="0"/>
              <a:t>Mora C, </a:t>
            </a:r>
            <a:r>
              <a:rPr lang="en-US" sz="1200" dirty="0" err="1" smtClean="0"/>
              <a:t>Tittensor</a:t>
            </a:r>
            <a:r>
              <a:rPr lang="en-US" sz="1200" dirty="0" smtClean="0"/>
              <a:t> DP, </a:t>
            </a:r>
            <a:r>
              <a:rPr lang="en-US" sz="1200" dirty="0" err="1" smtClean="0"/>
              <a:t>Adl</a:t>
            </a:r>
            <a:r>
              <a:rPr lang="en-US" sz="1200" dirty="0" smtClean="0"/>
              <a:t> S, Simpson AGB, Worm B (2011) </a:t>
            </a:r>
            <a:r>
              <a:rPr lang="en-US" sz="1200" b="1" dirty="0" smtClean="0"/>
              <a:t>How Many Species Are There on Earth and in the Ocean?</a:t>
            </a:r>
            <a:r>
              <a:rPr lang="en-US" sz="1200" dirty="0" smtClean="0"/>
              <a:t> </a:t>
            </a:r>
            <a:r>
              <a:rPr lang="en-US" sz="1200" i="1" dirty="0" smtClean="0"/>
              <a:t>PLoS Biology</a:t>
            </a:r>
            <a:r>
              <a:rPr lang="en-US" sz="1200" dirty="0" smtClean="0"/>
              <a:t> 9(8): e1001127. </a:t>
            </a:r>
            <a:r>
              <a:rPr lang="en-US" sz="1200" dirty="0" smtClean="0">
                <a:hlinkClick r:id="rId3"/>
              </a:rPr>
              <a:t>doi:10.1371/journal.pbio.1001127</a:t>
            </a:r>
            <a:endParaRPr lang="en-US" sz="1200" dirty="0" smtClean="0"/>
          </a:p>
          <a:p>
            <a:pPr marL="0" indent="0">
              <a:buNone/>
            </a:pPr>
            <a:endParaRPr lang="en-US" sz="1400" dirty="0" smtClean="0">
              <a:latin typeface="Calibri" charset="0"/>
            </a:endParaRPr>
          </a:p>
          <a:p>
            <a:pPr marL="0" indent="0">
              <a:buNone/>
            </a:pPr>
            <a:r>
              <a:rPr lang="en-US" sz="1200" dirty="0" err="1" smtClean="0">
                <a:latin typeface="Calibri" charset="0"/>
              </a:rPr>
              <a:t>Caley</a:t>
            </a:r>
            <a:r>
              <a:rPr lang="en-US" sz="1200" dirty="0" smtClean="0">
                <a:latin typeface="Calibri" charset="0"/>
              </a:rPr>
              <a:t> J, Fisher R, and </a:t>
            </a:r>
            <a:r>
              <a:rPr lang="en-US" sz="1200" dirty="0" err="1" smtClean="0">
                <a:latin typeface="Calibri" charset="0"/>
              </a:rPr>
              <a:t>Mengersen</a:t>
            </a:r>
            <a:r>
              <a:rPr lang="en-US" sz="1200" dirty="0" smtClean="0">
                <a:latin typeface="Calibri" charset="0"/>
              </a:rPr>
              <a:t> K (2014) </a:t>
            </a:r>
            <a:r>
              <a:rPr lang="en-US" sz="1200" b="1" dirty="0" smtClean="0">
                <a:latin typeface="Calibri" charset="0"/>
              </a:rPr>
              <a:t>Global species richness have not converged</a:t>
            </a:r>
            <a:r>
              <a:rPr lang="en-US" sz="1200" dirty="0" smtClean="0">
                <a:latin typeface="Calibri" charset="0"/>
              </a:rPr>
              <a:t>. </a:t>
            </a:r>
            <a:r>
              <a:rPr lang="en-US" sz="1200" i="1" dirty="0" smtClean="0">
                <a:latin typeface="Calibri" charset="0"/>
              </a:rPr>
              <a:t>Trends in Ecology and evolution</a:t>
            </a:r>
            <a:r>
              <a:rPr lang="en-US" sz="1200" dirty="0" smtClean="0">
                <a:latin typeface="Calibri" charset="0"/>
              </a:rPr>
              <a:t> 29(4): 187-188. </a:t>
            </a:r>
            <a:r>
              <a:rPr lang="en-US" sz="1200" dirty="0" smtClean="0">
                <a:hlinkClick r:id="rId4"/>
              </a:rPr>
              <a:t>doi:10.1016/j.tree.2014.02.002</a:t>
            </a:r>
            <a:endParaRPr lang="en-US" sz="1200" dirty="0">
              <a:latin typeface="Calibri" charset="0"/>
            </a:endParaRPr>
          </a:p>
        </p:txBody>
      </p:sp>
      <p:grpSp>
        <p:nvGrpSpPr>
          <p:cNvPr id="8" name="Group 7"/>
          <p:cNvGrpSpPr/>
          <p:nvPr/>
        </p:nvGrpSpPr>
        <p:grpSpPr>
          <a:xfrm>
            <a:off x="5414194" y="3680213"/>
            <a:ext cx="4805662" cy="3452443"/>
            <a:chOff x="5548663" y="3214150"/>
            <a:chExt cx="4805662" cy="3452443"/>
          </a:xfrm>
        </p:grpSpPr>
        <p:pic>
          <p:nvPicPr>
            <p:cNvPr id="4" name="Picture 3" descr="0B9C5C7C-3048-439C-AD975D27746D8CED_articl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48663" y="3214150"/>
              <a:ext cx="4805662" cy="3452443"/>
            </a:xfrm>
            <a:prstGeom prst="rect">
              <a:avLst/>
            </a:prstGeom>
          </p:spPr>
        </p:pic>
        <p:sp>
          <p:nvSpPr>
            <p:cNvPr id="5" name="Rectangle 4"/>
            <p:cNvSpPr/>
            <p:nvPr/>
          </p:nvSpPr>
          <p:spPr>
            <a:xfrm>
              <a:off x="5655985" y="3333295"/>
              <a:ext cx="1686970" cy="338554"/>
            </a:xfrm>
            <a:prstGeom prst="rect">
              <a:avLst/>
            </a:prstGeom>
          </p:spPr>
          <p:txBody>
            <a:bodyPr wrap="square">
              <a:spAutoFit/>
            </a:bodyPr>
            <a:lstStyle/>
            <a:p>
              <a:r>
                <a:rPr lang="en-US" sz="1600" dirty="0" err="1"/>
                <a:t>Caley</a:t>
              </a:r>
              <a:r>
                <a:rPr lang="en-US" sz="1600" dirty="0"/>
                <a:t> </a:t>
              </a:r>
              <a:r>
                <a:rPr lang="en-US" sz="1600" i="1" dirty="0"/>
                <a:t>et al</a:t>
              </a:r>
              <a:r>
                <a:rPr lang="en-US" sz="1600" dirty="0"/>
                <a:t>. </a:t>
              </a:r>
              <a:r>
                <a:rPr lang="en-US" sz="1600" dirty="0" smtClean="0"/>
                <a:t>2014</a:t>
              </a:r>
              <a:endParaRPr lang="en-US" sz="1600" dirty="0"/>
            </a:p>
          </p:txBody>
        </p:sp>
      </p:grpSp>
      <p:pic>
        <p:nvPicPr>
          <p:cNvPr id="6" name="Picture 5" descr="logo.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14194" y="1566782"/>
            <a:ext cx="4473945" cy="1216913"/>
          </a:xfrm>
          <a:prstGeom prst="rect">
            <a:avLst/>
          </a:prstGeom>
        </p:spPr>
      </p:pic>
      <p:sp>
        <p:nvSpPr>
          <p:cNvPr id="7" name="Rectangle 6"/>
          <p:cNvSpPr/>
          <p:nvPr/>
        </p:nvSpPr>
        <p:spPr>
          <a:xfrm>
            <a:off x="534432" y="1893241"/>
            <a:ext cx="4521420" cy="1015663"/>
          </a:xfrm>
          <a:prstGeom prst="rect">
            <a:avLst/>
          </a:prstGeom>
        </p:spPr>
        <p:txBody>
          <a:bodyPr wrap="square">
            <a:spAutoFit/>
          </a:bodyPr>
          <a:lstStyle/>
          <a:p>
            <a:r>
              <a:rPr lang="en-US" sz="2000" dirty="0"/>
              <a:t>The </a:t>
            </a:r>
            <a:r>
              <a:rPr lang="en-US" sz="2000" b="1" i="1" dirty="0"/>
              <a:t>Catalogue of Life </a:t>
            </a:r>
            <a:r>
              <a:rPr lang="en-US" sz="2000" dirty="0"/>
              <a:t>is a quality-assured checklist of more than </a:t>
            </a:r>
            <a:r>
              <a:rPr lang="en-US" sz="2000" b="1" dirty="0" smtClean="0">
                <a:solidFill>
                  <a:srgbClr val="0000FF"/>
                </a:solidFill>
              </a:rPr>
              <a:t>1.6 </a:t>
            </a:r>
            <a:r>
              <a:rPr lang="en-US" sz="2000" b="1" dirty="0">
                <a:solidFill>
                  <a:srgbClr val="0000FF"/>
                </a:solidFill>
              </a:rPr>
              <a:t>million species</a:t>
            </a:r>
            <a:r>
              <a:rPr lang="en-US" sz="2000" dirty="0">
                <a:solidFill>
                  <a:srgbClr val="0000FF"/>
                </a:solidFill>
              </a:rPr>
              <a:t> </a:t>
            </a:r>
            <a:r>
              <a:rPr lang="en-US" sz="2000" dirty="0"/>
              <a:t>known to science. </a:t>
            </a:r>
          </a:p>
        </p:txBody>
      </p:sp>
    </p:spTree>
    <p:extLst>
      <p:ext uri="{BB962C8B-B14F-4D97-AF65-F5344CB8AC3E}">
        <p14:creationId xmlns:p14="http://schemas.microsoft.com/office/powerpoint/2010/main" val="26888126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5-31 at 08.16.24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893787" cy="7562850"/>
          </a:xfrm>
          <a:prstGeom prst="rect">
            <a:avLst/>
          </a:prstGeom>
        </p:spPr>
      </p:pic>
      <p:sp>
        <p:nvSpPr>
          <p:cNvPr id="7" name="Rectangle 6"/>
          <p:cNvSpPr/>
          <p:nvPr/>
        </p:nvSpPr>
        <p:spPr>
          <a:xfrm>
            <a:off x="6047677" y="299493"/>
            <a:ext cx="4418714" cy="6155531"/>
          </a:xfrm>
          <a:prstGeom prst="rect">
            <a:avLst/>
          </a:prstGeom>
        </p:spPr>
        <p:txBody>
          <a:bodyPr wrap="square">
            <a:spAutoFit/>
          </a:bodyPr>
          <a:lstStyle/>
          <a:p>
            <a:pPr>
              <a:defRPr/>
            </a:pP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Data bias: few specimens digitized </a:t>
            </a:r>
          </a:p>
          <a:p>
            <a:pPr>
              <a:defRPr/>
            </a:pPr>
            <a:endParaRPr lang="en-US" sz="2800" dirty="0" smtClean="0"/>
          </a:p>
          <a:p>
            <a:pPr>
              <a:defRPr/>
            </a:pPr>
            <a:r>
              <a:rPr lang="en-US" sz="2800" dirty="0" smtClean="0"/>
              <a:t>The total number of specimens in natural history collections worldwide is estimated to </a:t>
            </a:r>
            <a:r>
              <a:rPr lang="en-US" sz="2800" b="1" dirty="0" smtClean="0">
                <a:solidFill>
                  <a:srgbClr val="0000FF"/>
                </a:solidFill>
              </a:rPr>
              <a:t>1.2 to 3 billion</a:t>
            </a:r>
            <a:r>
              <a:rPr lang="en-US" sz="2800" dirty="0"/>
              <a:t>.</a:t>
            </a:r>
            <a:endParaRPr lang="en-US" sz="2800" dirty="0" smtClean="0"/>
          </a:p>
          <a:p>
            <a:pPr>
              <a:defRPr/>
            </a:pPr>
            <a:r>
              <a:rPr lang="en-US" sz="2000" dirty="0" smtClean="0"/>
              <a:t>(Ariño 2010; Duckworth </a:t>
            </a:r>
            <a:r>
              <a:rPr lang="en-US" sz="2000" i="1" dirty="0" smtClean="0"/>
              <a:t>et al</a:t>
            </a:r>
            <a:r>
              <a:rPr lang="en-US" sz="2000" dirty="0" smtClean="0"/>
              <a:t>. 1993)</a:t>
            </a:r>
          </a:p>
          <a:p>
            <a:pPr>
              <a:defRPr/>
            </a:pPr>
            <a:endParaRPr lang="en-US" sz="1800" dirty="0" smtClean="0"/>
          </a:p>
          <a:p>
            <a:pPr>
              <a:defRPr/>
            </a:pPr>
            <a:endParaRPr lang="en-US" sz="2400" dirty="0" smtClean="0"/>
          </a:p>
          <a:p>
            <a:pPr>
              <a:defRPr/>
            </a:pPr>
            <a:r>
              <a:rPr lang="en-US" sz="2400" dirty="0" smtClean="0">
                <a:solidFill>
                  <a:srgbClr val="0000FF"/>
                </a:solidFill>
              </a:rPr>
              <a:t>GBIF</a:t>
            </a:r>
            <a:r>
              <a:rPr lang="en-US" sz="2400" dirty="0" smtClean="0"/>
              <a:t> indexes </a:t>
            </a:r>
            <a:r>
              <a:rPr lang="en-US" sz="2400" dirty="0" smtClean="0">
                <a:solidFill>
                  <a:srgbClr val="0000FF"/>
                </a:solidFill>
              </a:rPr>
              <a:t>876 million records </a:t>
            </a:r>
            <a:r>
              <a:rPr lang="en-US" sz="2400" dirty="0" smtClean="0"/>
              <a:t>– including </a:t>
            </a:r>
            <a:r>
              <a:rPr lang="en-US" sz="2400" b="1" dirty="0" smtClean="0">
                <a:solidFill>
                  <a:srgbClr val="0000FF"/>
                </a:solidFill>
              </a:rPr>
              <a:t>128 million</a:t>
            </a:r>
            <a:r>
              <a:rPr lang="en-US" sz="2400" dirty="0" smtClean="0"/>
              <a:t> </a:t>
            </a:r>
            <a:r>
              <a:rPr lang="en-US" sz="2400" dirty="0" smtClean="0">
                <a:solidFill>
                  <a:srgbClr val="0000FF"/>
                </a:solidFill>
              </a:rPr>
              <a:t>specimens</a:t>
            </a:r>
          </a:p>
          <a:p>
            <a:pPr>
              <a:defRPr/>
            </a:pPr>
            <a:endParaRPr lang="en-US" sz="1600" dirty="0" smtClean="0"/>
          </a:p>
          <a:p>
            <a:pPr>
              <a:defRPr/>
            </a:pPr>
            <a:endParaRPr lang="en-US" sz="2800" dirty="0"/>
          </a:p>
          <a:p>
            <a:pPr>
              <a:defRPr/>
            </a:pPr>
            <a:r>
              <a:rPr lang="en-US" sz="2800" b="1" i="1" dirty="0" smtClean="0">
                <a:solidFill>
                  <a:srgbClr val="008000"/>
                </a:solidFill>
              </a:rPr>
              <a:t> =&gt; 4% to 10% coverage?</a:t>
            </a:r>
          </a:p>
        </p:txBody>
      </p:sp>
      <p:sp>
        <p:nvSpPr>
          <p:cNvPr id="8" name="Rectangle 7"/>
          <p:cNvSpPr/>
          <p:nvPr/>
        </p:nvSpPr>
        <p:spPr>
          <a:xfrm>
            <a:off x="219217" y="6799441"/>
            <a:ext cx="5217355" cy="646331"/>
          </a:xfrm>
          <a:prstGeom prst="rect">
            <a:avLst/>
          </a:prstGeom>
        </p:spPr>
        <p:txBody>
          <a:bodyPr wrap="square">
            <a:spAutoFit/>
          </a:bodyPr>
          <a:lstStyle/>
          <a:p>
            <a:r>
              <a:rPr lang="en-US" sz="1800" dirty="0">
                <a:solidFill>
                  <a:schemeClr val="bg1">
                    <a:lumMod val="95000"/>
                  </a:schemeClr>
                </a:solidFill>
                <a:effectLst>
                  <a:glow rad="76200">
                    <a:schemeClr val="bg1">
                      <a:lumMod val="50000"/>
                      <a:alpha val="75000"/>
                    </a:schemeClr>
                  </a:glow>
                </a:effectLst>
              </a:rPr>
              <a:t>Photo: </a:t>
            </a:r>
            <a:r>
              <a:rPr lang="en-US" sz="1800" dirty="0" smtClean="0">
                <a:solidFill>
                  <a:schemeClr val="bg1">
                    <a:lumMod val="95000"/>
                  </a:schemeClr>
                </a:solidFill>
                <a:effectLst>
                  <a:glow rad="76200">
                    <a:schemeClr val="bg1">
                      <a:lumMod val="50000"/>
                      <a:alpha val="75000"/>
                    </a:schemeClr>
                  </a:glow>
                </a:effectLst>
              </a:rPr>
              <a:t>Botany Collection</a:t>
            </a:r>
            <a:r>
              <a:rPr lang="en-US" sz="1800" dirty="0">
                <a:solidFill>
                  <a:schemeClr val="bg1">
                    <a:lumMod val="95000"/>
                  </a:schemeClr>
                </a:solidFill>
                <a:effectLst>
                  <a:glow rad="76200">
                    <a:schemeClr val="bg1">
                      <a:lumMod val="50000"/>
                      <a:alpha val="75000"/>
                    </a:schemeClr>
                  </a:glow>
                </a:effectLst>
              </a:rPr>
              <a:t>,</a:t>
            </a:r>
            <a:r>
              <a:rPr lang="en-US" sz="1800" dirty="0" smtClean="0">
                <a:solidFill>
                  <a:schemeClr val="bg1">
                    <a:lumMod val="95000"/>
                  </a:schemeClr>
                </a:solidFill>
                <a:effectLst>
                  <a:glow rad="76200">
                    <a:schemeClr val="bg1">
                      <a:lumMod val="50000"/>
                      <a:alpha val="75000"/>
                    </a:schemeClr>
                  </a:glow>
                </a:effectLst>
              </a:rPr>
              <a:t> Algae, </a:t>
            </a:r>
            <a:r>
              <a:rPr lang="en-US" sz="1800" dirty="0">
                <a:solidFill>
                  <a:schemeClr val="bg1">
                    <a:lumMod val="95000"/>
                  </a:schemeClr>
                </a:solidFill>
                <a:effectLst>
                  <a:glow rad="76200">
                    <a:schemeClr val="bg1">
                      <a:lumMod val="50000"/>
                      <a:alpha val="75000"/>
                    </a:schemeClr>
                  </a:glow>
                </a:effectLst>
              </a:rPr>
              <a:t>Smithsonian National Museum of Natural History Museum, by Chip Clark.</a:t>
            </a:r>
          </a:p>
        </p:txBody>
      </p:sp>
    </p:spTree>
    <p:extLst>
      <p:ext uri="{BB962C8B-B14F-4D97-AF65-F5344CB8AC3E}">
        <p14:creationId xmlns:p14="http://schemas.microsoft.com/office/powerpoint/2010/main" val="19082315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32" y="215294"/>
            <a:ext cx="9619774" cy="1260475"/>
          </a:xfrm>
        </p:spPr>
        <p:txBody>
          <a:bodyPr>
            <a:normAutofit/>
          </a:bodyPr>
          <a:lstStyle/>
          <a:p>
            <a:r>
              <a:rPr lang="en-US" dirty="0" smtClean="0"/>
              <a:t>Digitized specimens (UiO NHM Oslo)</a:t>
            </a:r>
            <a:endParaRPr lang="en-US" dirty="0"/>
          </a:p>
        </p:txBody>
      </p:sp>
      <p:pic>
        <p:nvPicPr>
          <p:cNvPr id="4" name="Picture 2" descr="http://img7.custompublish.com/getfile.php/1161313.1537.reprrqsdab/187D46241DCDAD0.jpg"/>
          <p:cNvPicPr>
            <a:picLocks noGrp="1" noChangeAspect="1" noChangeArrowheads="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378186" y="1850461"/>
            <a:ext cx="1346749" cy="1239178"/>
          </a:xfrm>
          <a:noFill/>
        </p:spPr>
      </p:pic>
      <p:sp>
        <p:nvSpPr>
          <p:cNvPr id="6" name="TextBox 5"/>
          <p:cNvSpPr txBox="1"/>
          <p:nvPr/>
        </p:nvSpPr>
        <p:spPr>
          <a:xfrm>
            <a:off x="1724929" y="1868504"/>
            <a:ext cx="2272640" cy="429066"/>
          </a:xfrm>
          <a:prstGeom prst="rect">
            <a:avLst/>
          </a:prstGeom>
          <a:noFill/>
        </p:spPr>
        <p:txBody>
          <a:bodyPr wrap="square" lIns="104872" tIns="52438" rIns="104872" bIns="52438" rtlCol="0">
            <a:spAutoFit/>
          </a:bodyPr>
          <a:lstStyle/>
          <a:p>
            <a:r>
              <a:rPr lang="en-US" dirty="0" smtClean="0"/>
              <a:t>Fungi: 640 000</a:t>
            </a:r>
            <a:endParaRPr lang="en-US" dirty="0"/>
          </a:p>
        </p:txBody>
      </p:sp>
      <p:sp>
        <p:nvSpPr>
          <p:cNvPr id="7" name="TextBox 6"/>
          <p:cNvSpPr txBox="1"/>
          <p:nvPr/>
        </p:nvSpPr>
        <p:spPr>
          <a:xfrm>
            <a:off x="2095039" y="5709792"/>
            <a:ext cx="2197520" cy="752231"/>
          </a:xfrm>
          <a:prstGeom prst="rect">
            <a:avLst/>
          </a:prstGeom>
          <a:noFill/>
        </p:spPr>
        <p:txBody>
          <a:bodyPr wrap="square" lIns="104872" tIns="52438" rIns="104872" bIns="52438" rtlCol="0">
            <a:spAutoFit/>
          </a:bodyPr>
          <a:lstStyle/>
          <a:p>
            <a:r>
              <a:rPr lang="en-US" dirty="0" smtClean="0"/>
              <a:t>Vascular plants: </a:t>
            </a:r>
          </a:p>
          <a:p>
            <a:r>
              <a:rPr lang="en-US" dirty="0" smtClean="0"/>
              <a:t>2,2 million</a:t>
            </a:r>
            <a:endParaRPr lang="en-US" dirty="0"/>
          </a:p>
        </p:txBody>
      </p:sp>
      <p:sp>
        <p:nvSpPr>
          <p:cNvPr id="8" name="TextBox 7"/>
          <p:cNvSpPr txBox="1"/>
          <p:nvPr/>
        </p:nvSpPr>
        <p:spPr>
          <a:xfrm>
            <a:off x="6503958" y="2139136"/>
            <a:ext cx="2741555" cy="429066"/>
          </a:xfrm>
          <a:prstGeom prst="rect">
            <a:avLst/>
          </a:prstGeom>
          <a:noFill/>
        </p:spPr>
        <p:txBody>
          <a:bodyPr wrap="square" lIns="104872" tIns="52438" rIns="104872" bIns="52438" rtlCol="0">
            <a:spAutoFit/>
          </a:bodyPr>
          <a:lstStyle/>
          <a:p>
            <a:pPr algn="r"/>
            <a:r>
              <a:rPr lang="en-US" dirty="0" smtClean="0"/>
              <a:t>Vertebrates: 670 000</a:t>
            </a:r>
            <a:endParaRPr lang="en-US" dirty="0"/>
          </a:p>
        </p:txBody>
      </p:sp>
      <p:sp>
        <p:nvSpPr>
          <p:cNvPr id="9" name="TextBox 8"/>
          <p:cNvSpPr txBox="1"/>
          <p:nvPr/>
        </p:nvSpPr>
        <p:spPr>
          <a:xfrm>
            <a:off x="5352728" y="6145672"/>
            <a:ext cx="2873663" cy="429066"/>
          </a:xfrm>
          <a:prstGeom prst="rect">
            <a:avLst/>
          </a:prstGeom>
          <a:noFill/>
        </p:spPr>
        <p:txBody>
          <a:bodyPr wrap="square" lIns="104872" tIns="52438" rIns="104872" bIns="52438" rtlCol="0">
            <a:spAutoFit/>
          </a:bodyPr>
          <a:lstStyle/>
          <a:p>
            <a:r>
              <a:rPr lang="en-US" dirty="0" smtClean="0"/>
              <a:t>Invertebrates: 600 000</a:t>
            </a:r>
            <a:endParaRPr lang="en-US" dirty="0"/>
          </a:p>
        </p:txBody>
      </p:sp>
      <p:sp>
        <p:nvSpPr>
          <p:cNvPr id="10" name="TextBox 9"/>
          <p:cNvSpPr txBox="1"/>
          <p:nvPr/>
        </p:nvSpPr>
        <p:spPr>
          <a:xfrm>
            <a:off x="2901936" y="3076955"/>
            <a:ext cx="2666172" cy="429066"/>
          </a:xfrm>
          <a:prstGeom prst="rect">
            <a:avLst/>
          </a:prstGeom>
          <a:noFill/>
        </p:spPr>
        <p:txBody>
          <a:bodyPr wrap="square" lIns="104872" tIns="52438" rIns="104872" bIns="52438" rtlCol="0">
            <a:spAutoFit/>
          </a:bodyPr>
          <a:lstStyle/>
          <a:p>
            <a:r>
              <a:rPr lang="en-US" dirty="0" smtClean="0"/>
              <a:t>Insects: 3,4 million</a:t>
            </a:r>
            <a:endParaRPr lang="en-US" dirty="0"/>
          </a:p>
        </p:txBody>
      </p:sp>
      <p:pic>
        <p:nvPicPr>
          <p:cNvPr id="11" name="Picture 2" descr="D:\wet workshop\Bilder Karsten\Bilder Karsten\uio-sample\uio-sample\20130816_104421.O-V2100013.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5590" y="4959979"/>
            <a:ext cx="1592084" cy="1902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Content Placeholder 3"/>
          <p:cNvPicPr>
            <a:picLocks noChangeAspect="1"/>
          </p:cNvPicPr>
          <p:nvPr/>
        </p:nvPicPr>
        <p:blipFill>
          <a:blip r:embed="rId5" cstate="screen">
            <a:clrChange>
              <a:clrFrom>
                <a:srgbClr val="E7E9E6"/>
              </a:clrFrom>
              <a:clrTo>
                <a:srgbClr val="E7E9E6">
                  <a:alpha val="0"/>
                </a:srgbClr>
              </a:clrTo>
            </a:clrChange>
            <a:extLst>
              <a:ext uri="{28A0092B-C50C-407E-A947-70E740481C1C}">
                <a14:useLocalDpi xmlns:a14="http://schemas.microsoft.com/office/drawing/2010/main"/>
              </a:ext>
            </a:extLst>
          </a:blip>
          <a:srcRect/>
          <a:stretch>
            <a:fillRect/>
          </a:stretch>
        </p:blipFill>
        <p:spPr bwMode="auto">
          <a:xfrm>
            <a:off x="2375680" y="3641844"/>
            <a:ext cx="2725176" cy="19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D:\wet workshop\Bilder Karsten\Bilder Karsten\Div bilder til Michigan\Gobius bucchici  01-08 HF Retusj lev skarpet  .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5400000">
            <a:off x="8255019" y="2682357"/>
            <a:ext cx="3191655" cy="114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4.bp.blogspot.com/_A7ibHLvSQhg/S-DRyMsdKqI/AAAAAAAAAEM/yfZMeMRsPwA/s1600/neon+jellyfish+%231.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114458" y="6213471"/>
            <a:ext cx="2185147" cy="11671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rot="5400000">
            <a:off x="7944468" y="1565476"/>
            <a:ext cx="407253" cy="2255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rot="5400000">
            <a:off x="3036444" y="5467836"/>
            <a:ext cx="314713" cy="219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5400000">
            <a:off x="3817015" y="2473638"/>
            <a:ext cx="335862" cy="2260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rot="5400000">
            <a:off x="6715374" y="5610437"/>
            <a:ext cx="298416" cy="2227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rot="5400000">
            <a:off x="2741581" y="1413318"/>
            <a:ext cx="290036" cy="2077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361014" y="7112403"/>
            <a:ext cx="4905593" cy="290566"/>
          </a:xfrm>
          <a:prstGeom prst="rect">
            <a:avLst/>
          </a:prstGeom>
          <a:noFill/>
        </p:spPr>
        <p:txBody>
          <a:bodyPr wrap="square" lIns="104872" tIns="52438" rIns="104872" bIns="52438" rtlCol="0">
            <a:spAutoFit/>
          </a:bodyPr>
          <a:lstStyle/>
          <a:p>
            <a:r>
              <a:rPr lang="en-US" sz="1200" dirty="0" smtClean="0">
                <a:solidFill>
                  <a:schemeClr val="bg1">
                    <a:lumMod val="50000"/>
                  </a:schemeClr>
                </a:solidFill>
              </a:rPr>
              <a:t>Photos by </a:t>
            </a:r>
            <a:r>
              <a:rPr lang="en-US" sz="1200" dirty="0" err="1">
                <a:solidFill>
                  <a:schemeClr val="bg1">
                    <a:lumMod val="50000"/>
                  </a:schemeClr>
                </a:solidFill>
              </a:rPr>
              <a:t>Karsten</a:t>
            </a:r>
            <a:r>
              <a:rPr lang="en-US" sz="1200" dirty="0">
                <a:solidFill>
                  <a:schemeClr val="bg1">
                    <a:lumMod val="50000"/>
                  </a:schemeClr>
                </a:solidFill>
              </a:rPr>
              <a:t> </a:t>
            </a:r>
            <a:r>
              <a:rPr lang="en-US" sz="1200" dirty="0" err="1" smtClean="0">
                <a:solidFill>
                  <a:schemeClr val="bg1">
                    <a:lumMod val="50000"/>
                  </a:schemeClr>
                </a:solidFill>
              </a:rPr>
              <a:t>Sund</a:t>
            </a:r>
            <a:r>
              <a:rPr lang="en-US" sz="1200" dirty="0" smtClean="0">
                <a:solidFill>
                  <a:schemeClr val="bg1">
                    <a:lumMod val="50000"/>
                  </a:schemeClr>
                </a:solidFill>
              </a:rPr>
              <a:t> (UiO NHM); Slide by </a:t>
            </a:r>
            <a:r>
              <a:rPr lang="en-US" sz="1200" dirty="0">
                <a:solidFill>
                  <a:schemeClr val="bg1">
                    <a:lumMod val="50000"/>
                  </a:schemeClr>
                </a:solidFill>
              </a:rPr>
              <a:t>Eirik </a:t>
            </a:r>
            <a:r>
              <a:rPr lang="en-US" sz="1200" dirty="0" smtClean="0">
                <a:solidFill>
                  <a:schemeClr val="bg1">
                    <a:lumMod val="50000"/>
                  </a:schemeClr>
                </a:solidFill>
              </a:rPr>
              <a:t>Rindal, 2014 (UiO NHM)</a:t>
            </a:r>
            <a:endParaRPr lang="en-US" sz="1200" dirty="0">
              <a:solidFill>
                <a:schemeClr val="bg1">
                  <a:lumMod val="50000"/>
                </a:schemeClr>
              </a:solidFill>
            </a:endParaRPr>
          </a:p>
        </p:txBody>
      </p:sp>
      <p:pic>
        <p:nvPicPr>
          <p:cNvPr id="22" name="Picture 21" descr="trilobite-fossil_1262_990x742.jp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751068" y="4272431"/>
            <a:ext cx="1129569" cy="1161285"/>
          </a:xfrm>
          <a:prstGeom prst="rect">
            <a:avLst/>
          </a:prstGeom>
        </p:spPr>
      </p:pic>
      <p:sp>
        <p:nvSpPr>
          <p:cNvPr id="23" name="TextBox 22"/>
          <p:cNvSpPr txBox="1"/>
          <p:nvPr/>
        </p:nvSpPr>
        <p:spPr>
          <a:xfrm>
            <a:off x="6880637" y="4202714"/>
            <a:ext cx="1817490" cy="1075396"/>
          </a:xfrm>
          <a:prstGeom prst="rect">
            <a:avLst/>
          </a:prstGeom>
          <a:noFill/>
        </p:spPr>
        <p:txBody>
          <a:bodyPr wrap="square" lIns="104872" tIns="52438" rIns="104872" bIns="52438" rtlCol="0">
            <a:spAutoFit/>
          </a:bodyPr>
          <a:lstStyle/>
          <a:p>
            <a:r>
              <a:rPr lang="en-US" dirty="0" smtClean="0"/>
              <a:t>Paleontology: </a:t>
            </a:r>
          </a:p>
          <a:p>
            <a:r>
              <a:rPr lang="en-US" dirty="0" smtClean="0"/>
              <a:t> 900 000</a:t>
            </a:r>
          </a:p>
          <a:p>
            <a:r>
              <a:rPr lang="en-US" dirty="0" smtClean="0"/>
              <a:t>    </a:t>
            </a:r>
            <a:endParaRPr lang="en-US" dirty="0"/>
          </a:p>
        </p:txBody>
      </p:sp>
      <p:sp>
        <p:nvSpPr>
          <p:cNvPr id="5" name="Rectangle 4"/>
          <p:cNvSpPr/>
          <p:nvPr/>
        </p:nvSpPr>
        <p:spPr>
          <a:xfrm>
            <a:off x="7045594" y="4940229"/>
            <a:ext cx="1068864" cy="222324"/>
          </a:xfrm>
          <a:prstGeom prst="rect">
            <a:avLst/>
          </a:prstGeom>
          <a:noFill/>
        </p:spPr>
        <p:style>
          <a:lnRef idx="1">
            <a:schemeClr val="accent1"/>
          </a:lnRef>
          <a:fillRef idx="3">
            <a:schemeClr val="accent1"/>
          </a:fillRef>
          <a:effectRef idx="2">
            <a:schemeClr val="accent1"/>
          </a:effectRef>
          <a:fontRef idx="minor">
            <a:schemeClr val="lt1"/>
          </a:fontRef>
        </p:style>
        <p:txBody>
          <a:bodyPr lIns="104872" tIns="52438" rIns="104872" bIns="52438" rtlCol="0" anchor="ctr"/>
          <a:lstStyle/>
          <a:p>
            <a:pPr algn="ctr"/>
            <a:endParaRPr lang="en-US"/>
          </a:p>
        </p:txBody>
      </p:sp>
    </p:spTree>
    <p:extLst>
      <p:ext uri="{BB962C8B-B14F-4D97-AF65-F5344CB8AC3E}">
        <p14:creationId xmlns:p14="http://schemas.microsoft.com/office/powerpoint/2010/main" val="323841082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1913" y="1368356"/>
            <a:ext cx="7398467" cy="5929543"/>
          </a:xfrm>
        </p:spPr>
        <p:txBody>
          <a:bodyPr>
            <a:normAutofit/>
          </a:bodyPr>
          <a:lstStyle/>
          <a:p>
            <a:r>
              <a:rPr lang="en-US" dirty="0" smtClean="0"/>
              <a:t>Darwin Core </a:t>
            </a:r>
            <a:r>
              <a:rPr lang="en-US" i="1" dirty="0" smtClean="0"/>
              <a:t>occurrence data </a:t>
            </a:r>
            <a:r>
              <a:rPr lang="en-US" dirty="0" smtClean="0"/>
              <a:t>provide different types of </a:t>
            </a:r>
            <a:r>
              <a:rPr lang="en-US" b="1" dirty="0" smtClean="0">
                <a:solidFill>
                  <a:srgbClr val="0000FF"/>
                </a:solidFill>
              </a:rPr>
              <a:t>evidence</a:t>
            </a:r>
            <a:r>
              <a:rPr lang="en-US" dirty="0" smtClean="0">
                <a:solidFill>
                  <a:srgbClr val="0000FF"/>
                </a:solidFill>
              </a:rPr>
              <a:t> </a:t>
            </a:r>
            <a:r>
              <a:rPr lang="en-US" dirty="0" smtClean="0"/>
              <a:t>for the </a:t>
            </a:r>
            <a:r>
              <a:rPr lang="en-US" dirty="0" smtClean="0">
                <a:solidFill>
                  <a:srgbClr val="0000FF"/>
                </a:solidFill>
              </a:rPr>
              <a:t>occurrence</a:t>
            </a:r>
            <a:r>
              <a:rPr lang="en-US" dirty="0" smtClean="0"/>
              <a:t> of a </a:t>
            </a:r>
            <a:r>
              <a:rPr lang="en-US" dirty="0" smtClean="0">
                <a:solidFill>
                  <a:srgbClr val="0000FF"/>
                </a:solidFill>
              </a:rPr>
              <a:t>species</a:t>
            </a:r>
            <a:r>
              <a:rPr lang="en-US" dirty="0" smtClean="0"/>
              <a:t> in </a:t>
            </a:r>
            <a:r>
              <a:rPr lang="en-US" dirty="0" smtClean="0">
                <a:solidFill>
                  <a:srgbClr val="0000FF"/>
                </a:solidFill>
              </a:rPr>
              <a:t>time</a:t>
            </a:r>
            <a:r>
              <a:rPr lang="en-US" dirty="0" smtClean="0"/>
              <a:t> and </a:t>
            </a:r>
            <a:r>
              <a:rPr lang="en-US" dirty="0" smtClean="0">
                <a:solidFill>
                  <a:srgbClr val="0000FF"/>
                </a:solidFill>
              </a:rPr>
              <a:t>space</a:t>
            </a:r>
            <a:r>
              <a:rPr lang="en-US" dirty="0" smtClean="0"/>
              <a:t>.</a:t>
            </a:r>
          </a:p>
          <a:p>
            <a:pPr lvl="1"/>
            <a:r>
              <a:rPr lang="en-US" dirty="0" smtClean="0"/>
              <a:t>Museum specimens</a:t>
            </a:r>
          </a:p>
          <a:p>
            <a:pPr lvl="1"/>
            <a:r>
              <a:rPr lang="en-US" dirty="0" smtClean="0"/>
              <a:t>Naturalist species observations</a:t>
            </a:r>
          </a:p>
          <a:p>
            <a:pPr lvl="1"/>
            <a:r>
              <a:rPr lang="en-US" dirty="0" smtClean="0"/>
              <a:t>Species or ecosystem monitoring data</a:t>
            </a:r>
          </a:p>
          <a:p>
            <a:pPr lvl="1"/>
            <a:r>
              <a:rPr lang="en-US" dirty="0" smtClean="0"/>
              <a:t>Molecular DNA samples</a:t>
            </a:r>
          </a:p>
          <a:p>
            <a:pPr lvl="1"/>
            <a:r>
              <a:rPr lang="is-IS" dirty="0" smtClean="0"/>
              <a:t>….</a:t>
            </a:r>
            <a:endParaRPr lang="en-US" dirty="0"/>
          </a:p>
        </p:txBody>
      </p:sp>
      <p:sp>
        <p:nvSpPr>
          <p:cNvPr id="3" name="TextBox 2"/>
          <p:cNvSpPr txBox="1"/>
          <p:nvPr/>
        </p:nvSpPr>
        <p:spPr>
          <a:xfrm>
            <a:off x="301913" y="420265"/>
            <a:ext cx="7592487" cy="718713"/>
          </a:xfrm>
          <a:prstGeom prst="rect">
            <a:avLst/>
          </a:prstGeom>
          <a:noFill/>
        </p:spPr>
        <p:txBody>
          <a:bodyPr wrap="square" lIns="102163" tIns="51081" rIns="102163" bIns="51081">
            <a:spAutoFit/>
          </a:bodyPr>
          <a:lstStyle/>
          <a:p>
            <a:pPr defTabSz="510809">
              <a:defRPr/>
            </a:pP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Different types of "</a:t>
            </a:r>
            <a:r>
              <a:rPr lang="en-US" sz="4000" b="1" i="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evidence</a:t>
            </a: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data</a:t>
            </a:r>
            <a:endPar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5" name="Picture 4" descr="2013 Rune Halvorsen på Solhomfjell Telemark, photo by Anders Bryn.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28553" y="2867921"/>
            <a:ext cx="2581211" cy="1869396"/>
          </a:xfrm>
          <a:prstGeom prst="rect">
            <a:avLst/>
          </a:prstGeom>
          <a:ln>
            <a:solidFill>
              <a:schemeClr val="bg1">
                <a:lumMod val="50000"/>
              </a:schemeClr>
            </a:solidFill>
          </a:ln>
          <a:effectLst>
            <a:outerShdw blurRad="50800" dist="38100" dir="2700000" algn="tl" rotWithShape="0">
              <a:srgbClr val="000000">
                <a:alpha val="43000"/>
              </a:srgbClr>
            </a:outerShdw>
          </a:effectLst>
        </p:spPr>
      </p:pic>
      <p:sp>
        <p:nvSpPr>
          <p:cNvPr id="6" name="Rectangle 5"/>
          <p:cNvSpPr/>
          <p:nvPr/>
        </p:nvSpPr>
        <p:spPr>
          <a:xfrm>
            <a:off x="8046441" y="4447644"/>
            <a:ext cx="2514338" cy="275230"/>
          </a:xfrm>
          <a:prstGeom prst="rect">
            <a:avLst/>
          </a:prstGeom>
        </p:spPr>
        <p:txBody>
          <a:bodyPr wrap="square" lIns="102841" tIns="51423" rIns="102841" bIns="51423">
            <a:spAutoFit/>
          </a:bodyPr>
          <a:lstStyle/>
          <a:p>
            <a:r>
              <a:rPr lang="en-US" sz="1100" dirty="0">
                <a:ln w="18415" cmpd="sng">
                  <a:solidFill>
                    <a:srgbClr val="FFFFFF"/>
                  </a:solidFill>
                  <a:prstDash val="solid"/>
                </a:ln>
                <a:solidFill>
                  <a:srgbClr val="FFFFFF"/>
                </a:solidFill>
                <a:effectLst>
                  <a:outerShdw blurRad="63500" dir="3600000" algn="tl" rotWithShape="0">
                    <a:srgbClr val="000000">
                      <a:alpha val="70000"/>
                    </a:srgbClr>
                  </a:outerShdw>
                </a:effectLst>
              </a:rPr>
              <a:t>Image credit: Anders </a:t>
            </a:r>
            <a:r>
              <a:rPr lang="en-US" sz="11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Bryn</a:t>
            </a:r>
            <a:endParaRPr lang="en-US" sz="11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7" name="Picture 6" descr="IMG_5989.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28553" y="122470"/>
            <a:ext cx="2563323" cy="2563323"/>
          </a:xfrm>
          <a:prstGeom prst="rect">
            <a:avLst/>
          </a:prstGeom>
          <a:ln>
            <a:solidFill>
              <a:schemeClr val="bg1">
                <a:lumMod val="50000"/>
              </a:schemeClr>
            </a:solidFill>
          </a:ln>
          <a:effectLst>
            <a:outerShdw blurRad="50800" dist="38100" dir="2700000" algn="tl" rotWithShape="0">
              <a:srgbClr val="000000">
                <a:alpha val="43000"/>
              </a:srgbClr>
            </a:outerShdw>
          </a:effectLst>
        </p:spPr>
      </p:pic>
      <p:sp>
        <p:nvSpPr>
          <p:cNvPr id="8" name="Rectangle 7"/>
          <p:cNvSpPr/>
          <p:nvPr/>
        </p:nvSpPr>
        <p:spPr>
          <a:xfrm>
            <a:off x="8061990" y="2405424"/>
            <a:ext cx="2514338" cy="275230"/>
          </a:xfrm>
          <a:prstGeom prst="rect">
            <a:avLst/>
          </a:prstGeom>
        </p:spPr>
        <p:txBody>
          <a:bodyPr wrap="square" lIns="102841" tIns="51423" rIns="102841" bIns="51423">
            <a:spAutoFit/>
          </a:bodyPr>
          <a:lstStyle/>
          <a:p>
            <a:r>
              <a:rPr lang="en-US" sz="11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Paris Herbarium, CC-BY Dag Endresen</a:t>
            </a:r>
            <a:endParaRPr lang="en-US" sz="11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0" name="Picture 9" descr="-2.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28553" y="4918926"/>
            <a:ext cx="2581211" cy="2498789"/>
          </a:xfrm>
          <a:prstGeom prst="rect">
            <a:avLst/>
          </a:prstGeom>
          <a:ln>
            <a:solidFill>
              <a:schemeClr val="bg1">
                <a:lumMod val="50000"/>
              </a:schemeClr>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05528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287" tIns="52144" rIns="104287" bIns="52144" anchor="ctr"/>
          <a:lstStyle/>
          <a:p>
            <a:pPr algn="ctr">
              <a:defRPr/>
            </a:pPr>
            <a:endParaRPr lang="en-US">
              <a:solidFill>
                <a:schemeClr val="lt1"/>
              </a:solidFill>
              <a:latin typeface="+mn-lt"/>
              <a:ea typeface="+mn-ea"/>
              <a:cs typeface="+mn-cs"/>
            </a:endParaRPr>
          </a:p>
        </p:txBody>
      </p:sp>
      <p:sp>
        <p:nvSpPr>
          <p:cNvPr id="4099" name="TextBox 5"/>
          <p:cNvSpPr txBox="1">
            <a:spLocks noChangeArrowheads="1"/>
          </p:cNvSpPr>
          <p:nvPr/>
        </p:nvSpPr>
        <p:spPr bwMode="auto">
          <a:xfrm>
            <a:off x="1324946" y="2881586"/>
            <a:ext cx="8038746" cy="185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smtClean="0">
                <a:latin typeface="Trebuchet MS" charset="0"/>
              </a:rPr>
              <a:t>Data quality &amp; fitness for use</a:t>
            </a:r>
            <a:endParaRPr lang="en-US" sz="5700" b="1" dirty="0">
              <a:latin typeface="Trebuchet MS" charset="0"/>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01" y="4122745"/>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8179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Data fitness depends on data being</a:t>
            </a:r>
            <a:endParaRPr lang="en-US" dirty="0">
              <a:solidFill>
                <a:srgbClr val="008000"/>
              </a:solidFill>
            </a:endParaRPr>
          </a:p>
        </p:txBody>
      </p:sp>
      <p:sp>
        <p:nvSpPr>
          <p:cNvPr id="3" name="Content Placeholder 2"/>
          <p:cNvSpPr>
            <a:spLocks noGrp="1"/>
          </p:cNvSpPr>
          <p:nvPr>
            <p:ph idx="1"/>
          </p:nvPr>
        </p:nvSpPr>
        <p:spPr>
          <a:xfrm>
            <a:off x="1761596" y="1764688"/>
            <a:ext cx="4608827" cy="5312921"/>
          </a:xfrm>
        </p:spPr>
        <p:txBody>
          <a:bodyPr>
            <a:normAutofit/>
          </a:bodyPr>
          <a:lstStyle/>
          <a:p>
            <a:r>
              <a:rPr lang="en-US" dirty="0" smtClean="0"/>
              <a:t>accessible</a:t>
            </a:r>
          </a:p>
          <a:p>
            <a:r>
              <a:rPr lang="en-US" dirty="0" smtClean="0"/>
              <a:t>timely</a:t>
            </a:r>
          </a:p>
          <a:p>
            <a:r>
              <a:rPr lang="en-US" dirty="0" smtClean="0"/>
              <a:t>easy to read</a:t>
            </a:r>
          </a:p>
          <a:p>
            <a:r>
              <a:rPr lang="en-US" dirty="0" smtClean="0"/>
              <a:t>relevant</a:t>
            </a:r>
          </a:p>
          <a:p>
            <a:r>
              <a:rPr lang="en-US" dirty="0" smtClean="0"/>
              <a:t>consistent</a:t>
            </a:r>
          </a:p>
          <a:p>
            <a:r>
              <a:rPr lang="en-US" dirty="0" smtClean="0"/>
              <a:t>complete</a:t>
            </a:r>
          </a:p>
          <a:p>
            <a:r>
              <a:rPr lang="en-US" dirty="0" smtClean="0"/>
              <a:t>specific</a:t>
            </a:r>
          </a:p>
          <a:p>
            <a:r>
              <a:rPr lang="en-US" dirty="0" smtClean="0"/>
              <a:t>comprehensive</a:t>
            </a:r>
            <a:endParaRPr lang="en-US" dirty="0"/>
          </a:p>
        </p:txBody>
      </p:sp>
      <p:pic>
        <p:nvPicPr>
          <p:cNvPr id="5" name="Picture 4" descr="trailhead_module_data_qualit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0749" y="2120346"/>
            <a:ext cx="3809964" cy="3809964"/>
          </a:xfrm>
          <a:prstGeom prst="rect">
            <a:avLst/>
          </a:prstGeom>
        </p:spPr>
      </p:pic>
      <p:sp>
        <p:nvSpPr>
          <p:cNvPr id="7" name="Rectangle 6"/>
          <p:cNvSpPr/>
          <p:nvPr/>
        </p:nvSpPr>
        <p:spPr>
          <a:xfrm>
            <a:off x="6042683" y="6090548"/>
            <a:ext cx="3728030" cy="1015663"/>
          </a:xfrm>
          <a:prstGeom prst="rect">
            <a:avLst/>
          </a:prstGeom>
        </p:spPr>
        <p:txBody>
          <a:bodyPr wrap="square">
            <a:spAutoFit/>
          </a:bodyPr>
          <a:lstStyle/>
          <a:p>
            <a:pPr lvl="0" algn="ctr">
              <a:buClr>
                <a:schemeClr val="dk1"/>
              </a:buClr>
              <a:buSzPct val="50000"/>
            </a:pPr>
            <a:r>
              <a:rPr lang="en" sz="2000" dirty="0" smtClean="0">
                <a:solidFill>
                  <a:srgbClr val="FF0000"/>
                </a:solidFill>
              </a:rPr>
              <a:t>The</a:t>
            </a:r>
            <a:r>
              <a:rPr lang="nb-NO" sz="2000" dirty="0" smtClean="0">
                <a:solidFill>
                  <a:srgbClr val="FF0000"/>
                </a:solidFill>
              </a:rPr>
              <a:t> true</a:t>
            </a:r>
            <a:r>
              <a:rPr lang="en" sz="2000" dirty="0" smtClean="0">
                <a:solidFill>
                  <a:srgbClr val="FF0000"/>
                </a:solidFill>
              </a:rPr>
              <a:t> </a:t>
            </a:r>
            <a:r>
              <a:rPr lang="en" sz="2000" b="1" dirty="0">
                <a:solidFill>
                  <a:srgbClr val="FF0000"/>
                </a:solidFill>
              </a:rPr>
              <a:t>value</a:t>
            </a:r>
            <a:r>
              <a:rPr lang="en" sz="2000" dirty="0">
                <a:solidFill>
                  <a:srgbClr val="FF0000"/>
                </a:solidFill>
              </a:rPr>
              <a:t> of biodiversity data can be measured </a:t>
            </a:r>
            <a:r>
              <a:rPr lang="en" sz="2000" dirty="0" smtClean="0">
                <a:solidFill>
                  <a:srgbClr val="FF0000"/>
                </a:solidFill>
              </a:rPr>
              <a:t>by </a:t>
            </a:r>
            <a:r>
              <a:rPr lang="en" sz="2000" dirty="0">
                <a:solidFill>
                  <a:srgbClr val="FF0000"/>
                </a:solidFill>
              </a:rPr>
              <a:t>the extent to which it is </a:t>
            </a:r>
            <a:r>
              <a:rPr lang="en" sz="2000" b="1" dirty="0">
                <a:solidFill>
                  <a:srgbClr val="FF0000"/>
                </a:solidFill>
              </a:rPr>
              <a:t>used</a:t>
            </a:r>
            <a:r>
              <a:rPr lang="en" sz="2000" dirty="0">
                <a:solidFill>
                  <a:srgbClr val="FF0000"/>
                </a:solidFill>
              </a:rPr>
              <a:t>.</a:t>
            </a:r>
          </a:p>
        </p:txBody>
      </p:sp>
    </p:spTree>
    <p:extLst>
      <p:ext uri="{BB962C8B-B14F-4D97-AF65-F5344CB8AC3E}">
        <p14:creationId xmlns:p14="http://schemas.microsoft.com/office/powerpoint/2010/main" val="143150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3"/>
          <p:cNvSpPr>
            <a:spLocks noGrp="1"/>
          </p:cNvSpPr>
          <p:nvPr>
            <p:ph type="title"/>
          </p:nvPr>
        </p:nvSpPr>
        <p:spPr>
          <a:xfrm>
            <a:off x="316033" y="201034"/>
            <a:ext cx="7275799" cy="908303"/>
          </a:xfrm>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charset="0"/>
                <a:ea typeface="ＭＳ Ｐゴシック" charset="0"/>
              </a:rPr>
              <a:t>Improving fitness-for-use</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charset="0"/>
              <a:ea typeface="ＭＳ Ｐゴシック" charset="0"/>
            </a:endParaRPr>
          </a:p>
        </p:txBody>
      </p:sp>
      <p:cxnSp>
        <p:nvCxnSpPr>
          <p:cNvPr id="41" name="Straight Connector 40"/>
          <p:cNvCxnSpPr/>
          <p:nvPr/>
        </p:nvCxnSpPr>
        <p:spPr bwMode="auto">
          <a:xfrm>
            <a:off x="936625" y="1955531"/>
            <a:ext cx="0" cy="5343525"/>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428625" y="1452293"/>
            <a:ext cx="1014413" cy="806450"/>
          </a:xfrm>
          <a:prstGeom prst="rect">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2124" rIns="0" bIns="52124" anchor="ctr"/>
          <a:lstStyle/>
          <a:p>
            <a:pPr algn="ctr" defTabSz="520532">
              <a:defRPr/>
            </a:pPr>
            <a:r>
              <a:rPr lang="da-DK" sz="1600" b="1" dirty="0">
                <a:solidFill>
                  <a:schemeClr val="bg1"/>
                </a:solidFill>
              </a:rPr>
              <a:t>Aggregate</a:t>
            </a:r>
            <a:endParaRPr lang="en-US" sz="1600" b="1" dirty="0">
              <a:solidFill>
                <a:schemeClr val="bg1"/>
              </a:solidFill>
            </a:endParaRPr>
          </a:p>
        </p:txBody>
      </p:sp>
      <p:sp>
        <p:nvSpPr>
          <p:cNvPr id="438" name="Rectangle 437"/>
          <p:cNvSpPr/>
          <p:nvPr/>
        </p:nvSpPr>
        <p:spPr bwMode="auto">
          <a:xfrm>
            <a:off x="509588" y="2785793"/>
            <a:ext cx="854075" cy="80645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2124" tIns="52124" rIns="52124" bIns="52124" anchor="ctr"/>
          <a:lstStyle/>
          <a:p>
            <a:pPr algn="ctr" defTabSz="520532">
              <a:defRPr/>
            </a:pPr>
            <a:r>
              <a:rPr lang="da-DK" sz="1300" b="1" dirty="0">
                <a:solidFill>
                  <a:schemeClr val="bg1"/>
                </a:solidFill>
              </a:rPr>
              <a:t>Data Indexes</a:t>
            </a:r>
            <a:endParaRPr lang="en-US" sz="1300" b="1" dirty="0">
              <a:solidFill>
                <a:schemeClr val="bg1"/>
              </a:solidFill>
            </a:endParaRPr>
          </a:p>
        </p:txBody>
      </p:sp>
      <p:sp>
        <p:nvSpPr>
          <p:cNvPr id="482" name="Rectangle 481"/>
          <p:cNvSpPr/>
          <p:nvPr/>
        </p:nvSpPr>
        <p:spPr bwMode="auto">
          <a:xfrm>
            <a:off x="509588" y="4547918"/>
            <a:ext cx="854075" cy="808038"/>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2124" tIns="52124" rIns="52124" bIns="52124" anchor="ctr"/>
          <a:lstStyle/>
          <a:p>
            <a:pPr algn="ctr" defTabSz="520532">
              <a:defRPr/>
            </a:pPr>
            <a:r>
              <a:rPr lang="da-DK" sz="1300" b="1" dirty="0">
                <a:solidFill>
                  <a:schemeClr val="bg1"/>
                </a:solidFill>
              </a:rPr>
              <a:t>Data Quality</a:t>
            </a:r>
            <a:endParaRPr lang="en-US" sz="1300" b="1" dirty="0">
              <a:solidFill>
                <a:schemeClr val="bg1"/>
              </a:solidFill>
            </a:endParaRPr>
          </a:p>
        </p:txBody>
      </p:sp>
      <p:sp>
        <p:nvSpPr>
          <p:cNvPr id="542" name="Rectangle 541"/>
          <p:cNvSpPr/>
          <p:nvPr/>
        </p:nvSpPr>
        <p:spPr bwMode="auto">
          <a:xfrm>
            <a:off x="508000" y="6311631"/>
            <a:ext cx="854075" cy="80645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2124" tIns="52124" rIns="52124" bIns="52124" anchor="ctr"/>
          <a:lstStyle/>
          <a:p>
            <a:pPr algn="ctr" defTabSz="520532">
              <a:defRPr/>
            </a:pPr>
            <a:r>
              <a:rPr lang="da-DK" sz="1300" b="1" dirty="0">
                <a:solidFill>
                  <a:schemeClr val="bg1"/>
                </a:solidFill>
              </a:rPr>
              <a:t>Expert Curation</a:t>
            </a:r>
            <a:endParaRPr lang="en-US" sz="1300" b="1" dirty="0">
              <a:solidFill>
                <a:schemeClr val="bg1"/>
              </a:solidFill>
            </a:endParaRPr>
          </a:p>
        </p:txBody>
      </p:sp>
      <p:sp>
        <p:nvSpPr>
          <p:cNvPr id="58375" name="Content Placeholder 2"/>
          <p:cNvSpPr>
            <a:spLocks noGrp="1"/>
          </p:cNvSpPr>
          <p:nvPr>
            <p:ph idx="1"/>
          </p:nvPr>
        </p:nvSpPr>
        <p:spPr>
          <a:xfrm>
            <a:off x="1615147" y="1361966"/>
            <a:ext cx="6151849" cy="5464175"/>
          </a:xfrm>
        </p:spPr>
        <p:txBody>
          <a:bodyPr/>
          <a:lstStyle/>
          <a:p>
            <a:pPr marL="0" indent="0">
              <a:buNone/>
            </a:pPr>
            <a:r>
              <a:rPr lang="en-US" sz="3200" dirty="0">
                <a:latin typeface="Calibri" charset="0"/>
                <a:ea typeface="ＭＳ Ｐゴシック" charset="0"/>
              </a:rPr>
              <a:t>Progressive improvement</a:t>
            </a:r>
          </a:p>
          <a:p>
            <a:pPr lvl="1"/>
            <a:r>
              <a:rPr lang="en-US" sz="2900" dirty="0">
                <a:latin typeface="Calibri" charset="0"/>
                <a:ea typeface="ＭＳ Ｐゴシック" charset="0"/>
              </a:rPr>
              <a:t>Data indexes</a:t>
            </a:r>
          </a:p>
          <a:p>
            <a:pPr lvl="2">
              <a:spcBef>
                <a:spcPct val="0"/>
              </a:spcBef>
            </a:pPr>
            <a:r>
              <a:rPr lang="en-US" sz="2100" dirty="0" smtClean="0">
                <a:latin typeface="Calibri" charset="0"/>
                <a:ea typeface="ＭＳ Ｐゴシック" charset="0"/>
              </a:rPr>
              <a:t>Centralized </a:t>
            </a:r>
            <a:r>
              <a:rPr lang="en-US" sz="2100" dirty="0">
                <a:latin typeface="Calibri" charset="0"/>
                <a:ea typeface="ＭＳ Ｐゴシック" charset="0"/>
              </a:rPr>
              <a:t>discovery</a:t>
            </a:r>
          </a:p>
          <a:p>
            <a:pPr lvl="2">
              <a:spcBef>
                <a:spcPct val="0"/>
              </a:spcBef>
            </a:pPr>
            <a:r>
              <a:rPr lang="en-US" sz="2100" dirty="0" smtClean="0">
                <a:latin typeface="Calibri" charset="0"/>
                <a:ea typeface="ＭＳ Ｐゴシック" charset="0"/>
              </a:rPr>
              <a:t>Standardization </a:t>
            </a:r>
            <a:r>
              <a:rPr lang="en-US" sz="2100" dirty="0">
                <a:latin typeface="Calibri" charset="0"/>
                <a:ea typeface="ＭＳ Ｐゴシック" charset="0"/>
              </a:rPr>
              <a:t>of persistent identifiers</a:t>
            </a:r>
          </a:p>
          <a:p>
            <a:pPr lvl="2">
              <a:spcBef>
                <a:spcPct val="0"/>
              </a:spcBef>
            </a:pPr>
            <a:r>
              <a:rPr lang="en-US" sz="2100" dirty="0">
                <a:latin typeface="Calibri" charset="0"/>
                <a:ea typeface="ＭＳ Ｐゴシック" charset="0"/>
              </a:rPr>
              <a:t>Consistent metadata</a:t>
            </a:r>
          </a:p>
          <a:p>
            <a:pPr lvl="1"/>
            <a:r>
              <a:rPr lang="en-US" sz="2900" dirty="0">
                <a:latin typeface="Calibri" charset="0"/>
                <a:ea typeface="ＭＳ Ｐゴシック" charset="0"/>
              </a:rPr>
              <a:t>Data quality</a:t>
            </a:r>
          </a:p>
          <a:p>
            <a:pPr lvl="2">
              <a:spcBef>
                <a:spcPct val="0"/>
              </a:spcBef>
            </a:pPr>
            <a:r>
              <a:rPr lang="en-US" sz="2100" dirty="0">
                <a:latin typeface="Calibri" charset="0"/>
                <a:ea typeface="ＭＳ Ｐゴシック" charset="0"/>
              </a:rPr>
              <a:t>Inconsistencies within records</a:t>
            </a:r>
          </a:p>
          <a:p>
            <a:pPr lvl="2">
              <a:spcBef>
                <a:spcPct val="0"/>
              </a:spcBef>
            </a:pPr>
            <a:r>
              <a:rPr lang="en-US" sz="2100" dirty="0">
                <a:latin typeface="Calibri" charset="0"/>
                <a:ea typeface="ＭＳ Ｐゴシック" charset="0"/>
              </a:rPr>
              <a:t>Validation against </a:t>
            </a:r>
            <a:r>
              <a:rPr lang="en-US" sz="1800" dirty="0">
                <a:latin typeface="Calibri" charset="0"/>
                <a:ea typeface="ＭＳ Ｐゴシック" charset="0"/>
              </a:rPr>
              <a:t>metadata</a:t>
            </a:r>
            <a:endParaRPr lang="en-US" sz="2100" dirty="0">
              <a:latin typeface="Calibri" charset="0"/>
              <a:ea typeface="ＭＳ Ｐゴシック" charset="0"/>
            </a:endParaRPr>
          </a:p>
          <a:p>
            <a:pPr lvl="2">
              <a:spcBef>
                <a:spcPct val="0"/>
              </a:spcBef>
            </a:pPr>
            <a:r>
              <a:rPr lang="en-US" sz="2100" dirty="0">
                <a:latin typeface="Calibri" charset="0"/>
                <a:ea typeface="ＭＳ Ｐゴシック" charset="0"/>
              </a:rPr>
              <a:t>Outlier detection</a:t>
            </a:r>
          </a:p>
          <a:p>
            <a:pPr lvl="2">
              <a:spcBef>
                <a:spcPct val="0"/>
              </a:spcBef>
            </a:pPr>
            <a:r>
              <a:rPr lang="en-US" sz="2100" dirty="0">
                <a:latin typeface="Calibri" charset="0"/>
                <a:ea typeface="ＭＳ Ｐゴシック" charset="0"/>
              </a:rPr>
              <a:t>Metrics per record and per data set</a:t>
            </a:r>
          </a:p>
          <a:p>
            <a:pPr lvl="1"/>
            <a:r>
              <a:rPr lang="en-US" sz="2900" dirty="0">
                <a:latin typeface="Calibri" charset="0"/>
                <a:ea typeface="ＭＳ Ｐゴシック" charset="0"/>
              </a:rPr>
              <a:t>Expert curation</a:t>
            </a:r>
          </a:p>
          <a:p>
            <a:pPr lvl="2">
              <a:spcBef>
                <a:spcPct val="0"/>
              </a:spcBef>
            </a:pPr>
            <a:r>
              <a:rPr lang="en-US" sz="2100" dirty="0">
                <a:latin typeface="Calibri" charset="0"/>
                <a:ea typeface="ＭＳ Ｐゴシック" charset="0"/>
              </a:rPr>
              <a:t>Interface with taxon expert groups</a:t>
            </a:r>
          </a:p>
          <a:p>
            <a:pPr lvl="2">
              <a:spcBef>
                <a:spcPct val="0"/>
              </a:spcBef>
            </a:pPr>
            <a:r>
              <a:rPr lang="en-US" sz="2100" dirty="0">
                <a:latin typeface="Calibri" charset="0"/>
                <a:ea typeface="ＭＳ Ｐゴシック" charset="0"/>
              </a:rPr>
              <a:t>Incorporate findings of data users</a:t>
            </a:r>
          </a:p>
          <a:p>
            <a:pPr lvl="2">
              <a:spcBef>
                <a:spcPct val="0"/>
              </a:spcBef>
            </a:pPr>
            <a:r>
              <a:rPr lang="en-US" sz="2100" dirty="0">
                <a:latin typeface="Calibri" charset="0"/>
                <a:ea typeface="ＭＳ Ｐゴシック" charset="0"/>
              </a:rPr>
              <a:t>Need efficient researcher-friendly tools</a:t>
            </a:r>
            <a:endParaRPr lang="en-US" sz="2900" dirty="0">
              <a:latin typeface="Calibri" charset="0"/>
              <a:ea typeface="ＭＳ Ｐゴシック" charset="0"/>
            </a:endParaRPr>
          </a:p>
        </p:txBody>
      </p:sp>
      <p:sp>
        <p:nvSpPr>
          <p:cNvPr id="11" name="Rectangle 10"/>
          <p:cNvSpPr/>
          <p:nvPr/>
        </p:nvSpPr>
        <p:spPr>
          <a:xfrm>
            <a:off x="5432712" y="7065963"/>
            <a:ext cx="2378075" cy="320675"/>
          </a:xfrm>
          <a:prstGeom prst="rect">
            <a:avLst/>
          </a:prstGeom>
        </p:spPr>
        <p:txBody>
          <a:bodyPr wrap="none" lIns="104160" tIns="52078" rIns="104160" bIns="52078">
            <a:spAutoFit/>
          </a:bodyPr>
          <a:lstStyle/>
          <a:p>
            <a:pPr defTabSz="520532">
              <a:defRPr/>
            </a:pPr>
            <a:r>
              <a:rPr lang="da-DK" sz="1400" dirty="0">
                <a:solidFill>
                  <a:schemeClr val="bg1">
                    <a:lumMod val="50000"/>
                  </a:schemeClr>
                </a:solidFill>
                <a:latin typeface="Calibri" charset="0"/>
              </a:rPr>
              <a:t>Slide by Donald Hobern, 2012</a:t>
            </a:r>
            <a:endParaRPr lang="en-US" sz="1400" dirty="0">
              <a:solidFill>
                <a:schemeClr val="bg1">
                  <a:lumMod val="50000"/>
                </a:schemeClr>
              </a:solidFill>
            </a:endParaRPr>
          </a:p>
        </p:txBody>
      </p:sp>
      <p:pic>
        <p:nvPicPr>
          <p:cNvPr id="2" name="Picture 1" descr="-5.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06729" y="0"/>
            <a:ext cx="2681909" cy="7562850"/>
          </a:xfrm>
          <a:prstGeom prst="rect">
            <a:avLst/>
          </a:prstGeom>
        </p:spPr>
      </p:pic>
    </p:spTree>
    <p:extLst>
      <p:ext uri="{BB962C8B-B14F-4D97-AF65-F5344CB8AC3E}">
        <p14:creationId xmlns:p14="http://schemas.microsoft.com/office/powerpoint/2010/main" val="3012616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430310" y="925137"/>
            <a:ext cx="5408481" cy="1312862"/>
          </a:xfrm>
        </p:spPr>
        <p:txBody>
          <a:bodyPr lIns="0" tIns="0" rIns="0" bIns="0" anchor="t"/>
          <a:lstStyle/>
          <a:p>
            <a:pPr>
              <a:lnSpc>
                <a:spcPct val="95000"/>
              </a:lnSpc>
            </a:pPr>
            <a:r>
              <a:rPr lang="en-US" dirty="0">
                <a:solidFill>
                  <a:srgbClr val="000000"/>
                </a:solidFill>
                <a:latin typeface="Calibri" charset="0"/>
                <a:ea typeface="ＭＳ Ｐゴシック" charset="0"/>
              </a:rPr>
              <a:t>Fitness for use</a:t>
            </a:r>
            <a:r>
              <a:rPr lang="en-US" dirty="0">
                <a:latin typeface="Calibri" charset="0"/>
                <a:ea typeface="ＭＳ Ｐゴシック" charset="0"/>
              </a:rPr>
              <a:t/>
            </a:r>
            <a:br>
              <a:rPr lang="en-US" dirty="0">
                <a:latin typeface="Calibri" charset="0"/>
                <a:ea typeface="ＭＳ Ｐゴシック" charset="0"/>
              </a:rPr>
            </a:br>
            <a:r>
              <a:rPr lang="en-US" sz="3600" dirty="0">
                <a:solidFill>
                  <a:srgbClr val="000000"/>
                </a:solidFill>
                <a:latin typeface="Calibri" charset="0"/>
                <a:ea typeface="ＭＳ Ｐゴシック" charset="0"/>
              </a:rPr>
              <a:t>Definition</a:t>
            </a:r>
          </a:p>
        </p:txBody>
      </p:sp>
      <p:sp>
        <p:nvSpPr>
          <p:cNvPr id="26626" name="Rectangle 2"/>
          <p:cNvSpPr>
            <a:spLocks noGrp="1" noChangeArrowheads="1"/>
          </p:cNvSpPr>
          <p:nvPr>
            <p:ph type="body" idx="1"/>
          </p:nvPr>
        </p:nvSpPr>
        <p:spPr>
          <a:xfrm>
            <a:off x="641866" y="2951531"/>
            <a:ext cx="5428428" cy="980020"/>
          </a:xfrm>
          <a:effectLst>
            <a:glow rad="101600">
              <a:schemeClr val="accent3">
                <a:satMod val="175000"/>
                <a:alpha val="40000"/>
              </a:schemeClr>
            </a:glow>
          </a:effectLst>
          <a:extLst/>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marL="0" indent="0" algn="ctr" defTabSz="520921">
              <a:lnSpc>
                <a:spcPct val="95000"/>
              </a:lnSpc>
              <a:spcBef>
                <a:spcPct val="0"/>
              </a:spcBef>
              <a:buFont typeface="Arial" charset="0"/>
              <a:buNone/>
              <a:defRPr/>
            </a:pPr>
            <a:r>
              <a:rPr lang="en-US" sz="27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ea typeface="ＭＳ Ｐゴシック" charset="0"/>
              </a:rPr>
              <a:t>Data quality is a concept relative</a:t>
            </a:r>
            <a:br>
              <a:rPr lang="en-US" sz="27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ea typeface="ＭＳ Ｐゴシック" charset="0"/>
              </a:rPr>
            </a:br>
            <a:r>
              <a:rPr lang="en-US" sz="27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ea typeface="ＭＳ Ｐゴシック" charset="0"/>
              </a:rPr>
              <a:t>to the intended data usage...</a:t>
            </a:r>
          </a:p>
        </p:txBody>
      </p:sp>
      <p:sp>
        <p:nvSpPr>
          <p:cNvPr id="26628" name="Text Box 4"/>
          <p:cNvSpPr txBox="1">
            <a:spLocks noChangeArrowheads="1"/>
          </p:cNvSpPr>
          <p:nvPr/>
        </p:nvSpPr>
        <p:spPr bwMode="auto">
          <a:xfrm>
            <a:off x="676682" y="4725216"/>
            <a:ext cx="9194613" cy="161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defTabSz="520921">
              <a:lnSpc>
                <a:spcPct val="95000"/>
              </a:lnSpc>
              <a:defRPr/>
            </a:pPr>
            <a:r>
              <a:rPr lang="en-US" sz="2200" i="1" dirty="0">
                <a:solidFill>
                  <a:srgbClr val="000000"/>
                </a:solidFill>
                <a:latin typeface="Calibri"/>
              </a:rPr>
              <a:t>"The general intent of describing the quality of a particular dataset or record is to describe the </a:t>
            </a:r>
            <a:r>
              <a:rPr lang="en-US" sz="2200" b="1" i="1" dirty="0">
                <a:solidFill>
                  <a:srgbClr val="000000"/>
                </a:solidFill>
                <a:latin typeface="Calibri"/>
              </a:rPr>
              <a:t>fitness</a:t>
            </a:r>
            <a:r>
              <a:rPr lang="en-US" sz="2200" i="1" dirty="0">
                <a:solidFill>
                  <a:srgbClr val="000000"/>
                </a:solidFill>
                <a:latin typeface="Calibri"/>
              </a:rPr>
              <a:t> of that dataset or record </a:t>
            </a:r>
            <a:r>
              <a:rPr lang="en-US" sz="2200" b="1" i="1" dirty="0">
                <a:solidFill>
                  <a:srgbClr val="000000"/>
                </a:solidFill>
                <a:latin typeface="Calibri"/>
              </a:rPr>
              <a:t>for a particular use </a:t>
            </a:r>
            <a:r>
              <a:rPr lang="en-US" sz="2200" i="1" dirty="0">
                <a:solidFill>
                  <a:srgbClr val="000000"/>
                </a:solidFill>
                <a:latin typeface="Calibri"/>
              </a:rPr>
              <a:t>that one may have in mind for the data."</a:t>
            </a:r>
            <a:endParaRPr lang="en-US" dirty="0"/>
          </a:p>
          <a:p>
            <a:pPr algn="r" defTabSz="520921">
              <a:lnSpc>
                <a:spcPct val="95000"/>
              </a:lnSpc>
              <a:defRPr/>
            </a:pPr>
            <a:endParaRPr lang="en-US" sz="2200" dirty="0">
              <a:solidFill>
                <a:srgbClr val="000000"/>
              </a:solidFill>
              <a:latin typeface="Calibri"/>
            </a:endParaRPr>
          </a:p>
          <a:p>
            <a:pPr algn="r" defTabSz="520921">
              <a:lnSpc>
                <a:spcPct val="95000"/>
              </a:lnSpc>
              <a:defRPr/>
            </a:pPr>
            <a:r>
              <a:rPr lang="en-US" sz="2200" dirty="0">
                <a:solidFill>
                  <a:srgbClr val="000000"/>
                </a:solidFill>
                <a:latin typeface="Calibri"/>
              </a:rPr>
              <a:t>Chrisman, 1991</a:t>
            </a:r>
          </a:p>
        </p:txBody>
      </p:sp>
      <p:sp>
        <p:nvSpPr>
          <p:cNvPr id="24580" name="Rectangle 4"/>
          <p:cNvSpPr>
            <a:spLocks noChangeArrowheads="1"/>
          </p:cNvSpPr>
          <p:nvPr/>
        </p:nvSpPr>
        <p:spPr bwMode="auto">
          <a:xfrm>
            <a:off x="249238" y="7048375"/>
            <a:ext cx="2971559" cy="27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185" tIns="52091" rIns="104185" bIns="52091">
            <a:spAutoFit/>
          </a:bodyPr>
          <a:lstStyle/>
          <a:p>
            <a:pPr defTabSz="518463">
              <a:defRPr/>
            </a:pPr>
            <a:r>
              <a:rPr lang="en-US" sz="1100" dirty="0">
                <a:solidFill>
                  <a:schemeClr val="bg1">
                    <a:lumMod val="50000"/>
                  </a:schemeClr>
                </a:solidFill>
                <a:latin typeface="Calibri" charset="0"/>
              </a:rPr>
              <a:t>Slide by Laura Russell, VertNet, September 2011</a:t>
            </a:r>
          </a:p>
        </p:txBody>
      </p:sp>
      <p:pic>
        <p:nvPicPr>
          <p:cNvPr id="2" name="Picture 1" descr="-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79197" y="679707"/>
            <a:ext cx="3471208" cy="3598936"/>
          </a:xfrm>
          <a:prstGeom prst="rect">
            <a:avLst/>
          </a:prstGeom>
        </p:spPr>
      </p:pic>
    </p:spTree>
    <p:extLst>
      <p:ext uri="{BB962C8B-B14F-4D97-AF65-F5344CB8AC3E}">
        <p14:creationId xmlns:p14="http://schemas.microsoft.com/office/powerpoint/2010/main" val="36142451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187367" y="555705"/>
            <a:ext cx="5096739" cy="906463"/>
          </a:xfrm>
        </p:spPr>
        <p:txBody>
          <a:bodyPr lIns="0" tIns="0" rIns="0" bIns="0" anchor="t"/>
          <a:lstStyle/>
          <a:p>
            <a:pPr>
              <a:lnSpc>
                <a:spcPct val="95000"/>
              </a:lnSpc>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charset="0"/>
                <a:ea typeface="ＭＳ Ｐゴシック" charset="0"/>
              </a:rPr>
              <a:t>Taxonomic data</a:t>
            </a:r>
          </a:p>
        </p:txBody>
      </p:sp>
      <p:sp>
        <p:nvSpPr>
          <p:cNvPr id="60418" name="Rectangle 2"/>
          <p:cNvSpPr>
            <a:spLocks noGrp="1" noChangeArrowheads="1"/>
          </p:cNvSpPr>
          <p:nvPr>
            <p:ph type="body" idx="1"/>
          </p:nvPr>
        </p:nvSpPr>
        <p:spPr>
          <a:xfrm>
            <a:off x="727133" y="1761167"/>
            <a:ext cx="6873875" cy="5445125"/>
          </a:xfrm>
        </p:spPr>
        <p:txBody>
          <a:bodyPr lIns="0" tIns="0" rIns="0" bIns="0"/>
          <a:lstStyle/>
          <a:p>
            <a:pPr marL="0" indent="0">
              <a:lnSpc>
                <a:spcPct val="95000"/>
              </a:lnSpc>
              <a:spcBef>
                <a:spcPct val="0"/>
              </a:spcBef>
              <a:buFont typeface="Arial" charset="0"/>
              <a:buNone/>
            </a:pPr>
            <a:r>
              <a:rPr lang="en-US" dirty="0">
                <a:solidFill>
                  <a:srgbClr val="000000"/>
                </a:solidFill>
                <a:latin typeface="Calibri" charset="0"/>
                <a:ea typeface="ＭＳ Ｐゴシック" charset="0"/>
              </a:rPr>
              <a:t>Names are often the first point of entry to biodiversity databases</a:t>
            </a:r>
            <a:r>
              <a:rPr lang="en-US" dirty="0" smtClean="0">
                <a:solidFill>
                  <a:srgbClr val="000000"/>
                </a:solidFill>
                <a:latin typeface="Calibri" charset="0"/>
                <a:ea typeface="ＭＳ Ｐゴシック" charset="0"/>
              </a:rPr>
              <a:t>.</a:t>
            </a:r>
          </a:p>
          <a:p>
            <a:pPr marL="0" indent="0">
              <a:lnSpc>
                <a:spcPct val="95000"/>
              </a:lnSpc>
              <a:spcBef>
                <a:spcPct val="0"/>
              </a:spcBef>
              <a:buFont typeface="Arial" charset="0"/>
              <a:buNone/>
            </a:pPr>
            <a:endParaRPr lang="en-US" sz="1200" dirty="0">
              <a:latin typeface="Calibri" charset="0"/>
              <a:ea typeface="ＭＳ Ｐゴシック" charset="0"/>
            </a:endParaRPr>
          </a:p>
          <a:p>
            <a:pPr marL="0" indent="0">
              <a:lnSpc>
                <a:spcPct val="95000"/>
              </a:lnSpc>
              <a:spcBef>
                <a:spcPct val="0"/>
              </a:spcBef>
              <a:buFont typeface="Arial" charset="0"/>
              <a:buNone/>
            </a:pPr>
            <a:r>
              <a:rPr lang="en-US" sz="3200" dirty="0">
                <a:solidFill>
                  <a:srgbClr val="000000"/>
                </a:solidFill>
                <a:latin typeface="Calibri" charset="0"/>
                <a:ea typeface="ＭＳ Ｐゴシック" charset="0"/>
              </a:rPr>
              <a:t>    </a:t>
            </a:r>
            <a:r>
              <a:rPr lang="en-US" sz="3200" dirty="0" smtClean="0">
                <a:solidFill>
                  <a:srgbClr val="000000"/>
                </a:solidFill>
                <a:latin typeface="Calibri" charset="0"/>
                <a:ea typeface="ＭＳ Ｐゴシック" charset="0"/>
              </a:rPr>
              <a:t>  =</a:t>
            </a:r>
            <a:r>
              <a:rPr lang="en-US" sz="3200" dirty="0">
                <a:solidFill>
                  <a:srgbClr val="000000"/>
                </a:solidFill>
                <a:latin typeface="Calibri" charset="0"/>
                <a:ea typeface="ＭＳ Ｐゴシック" charset="0"/>
              </a:rPr>
              <a:t>&gt; Risk of error </a:t>
            </a:r>
            <a:r>
              <a:rPr lang="en-US" sz="3200" dirty="0" smtClean="0">
                <a:solidFill>
                  <a:srgbClr val="000000"/>
                </a:solidFill>
                <a:latin typeface="Calibri" charset="0"/>
                <a:ea typeface="ＭＳ Ｐゴシック" charset="0"/>
              </a:rPr>
              <a:t>propagation.</a:t>
            </a:r>
            <a:endParaRPr lang="en-US" sz="3200" dirty="0">
              <a:latin typeface="Calibri" charset="0"/>
              <a:ea typeface="ＭＳ Ｐゴシック" charset="0"/>
            </a:endParaRPr>
          </a:p>
          <a:p>
            <a:pPr marL="0" indent="0">
              <a:lnSpc>
                <a:spcPct val="95000"/>
              </a:lnSpc>
              <a:spcBef>
                <a:spcPct val="0"/>
              </a:spcBef>
              <a:buFont typeface="Arial" charset="0"/>
              <a:buNone/>
            </a:pPr>
            <a:endParaRPr lang="en-US" dirty="0">
              <a:solidFill>
                <a:srgbClr val="000000"/>
              </a:solidFill>
              <a:latin typeface="Calibri" charset="0"/>
              <a:ea typeface="ＭＳ Ｐゴシック" charset="0"/>
            </a:endParaRPr>
          </a:p>
          <a:p>
            <a:pPr marL="0" indent="0">
              <a:lnSpc>
                <a:spcPct val="95000"/>
              </a:lnSpc>
              <a:spcBef>
                <a:spcPct val="0"/>
              </a:spcBef>
              <a:buFont typeface="Arial" charset="0"/>
              <a:buNone/>
            </a:pPr>
            <a:r>
              <a:rPr lang="en-US" dirty="0">
                <a:solidFill>
                  <a:srgbClr val="000000"/>
                </a:solidFill>
                <a:latin typeface="Calibri" charset="0"/>
                <a:ea typeface="ＭＳ Ｐゴシック" charset="0"/>
              </a:rPr>
              <a:t>Possible errors:</a:t>
            </a:r>
            <a:endParaRPr lang="en-US" dirty="0">
              <a:latin typeface="Calibri" charset="0"/>
              <a:ea typeface="ＭＳ Ｐゴシック" charset="0"/>
            </a:endParaRPr>
          </a:p>
          <a:p>
            <a:pPr marL="0" indent="0">
              <a:lnSpc>
                <a:spcPct val="95000"/>
              </a:lnSpc>
              <a:spcBef>
                <a:spcPct val="0"/>
              </a:spcBef>
              <a:buFont typeface="Arial" charset="0"/>
              <a:buNone/>
            </a:pPr>
            <a:endParaRPr lang="en-US" sz="1200" dirty="0">
              <a:solidFill>
                <a:srgbClr val="000000"/>
              </a:solidFill>
              <a:latin typeface="Calibri" charset="0"/>
              <a:ea typeface="ＭＳ Ｐゴシック" charset="0"/>
            </a:endParaRPr>
          </a:p>
          <a:p>
            <a:pPr marL="920663" lvl="2" indent="-347663">
              <a:lnSpc>
                <a:spcPct val="95000"/>
              </a:lnSpc>
              <a:spcBef>
                <a:spcPct val="0"/>
              </a:spcBef>
              <a:buClr>
                <a:srgbClr val="000000"/>
              </a:buClr>
              <a:buFontTx/>
              <a:buChar char="•"/>
            </a:pPr>
            <a:r>
              <a:rPr lang="en-US" sz="3100" dirty="0">
                <a:solidFill>
                  <a:srgbClr val="000000"/>
                </a:solidFill>
                <a:latin typeface="Calibri" charset="0"/>
                <a:ea typeface="ＭＳ Ｐゴシック" charset="0"/>
              </a:rPr>
              <a:t>Wrong identification</a:t>
            </a:r>
          </a:p>
          <a:p>
            <a:pPr marL="920663" lvl="2" indent="-347663">
              <a:lnSpc>
                <a:spcPct val="95000"/>
              </a:lnSpc>
              <a:spcBef>
                <a:spcPct val="0"/>
              </a:spcBef>
              <a:buClr>
                <a:srgbClr val="000000"/>
              </a:buClr>
              <a:buFontTx/>
              <a:buChar char="•"/>
            </a:pPr>
            <a:r>
              <a:rPr lang="en-US" sz="3100" dirty="0">
                <a:solidFill>
                  <a:srgbClr val="000000"/>
                </a:solidFill>
                <a:latin typeface="Calibri" charset="0"/>
                <a:ea typeface="ＭＳ Ｐゴシック" charset="0"/>
              </a:rPr>
              <a:t>Wrong format</a:t>
            </a:r>
          </a:p>
          <a:p>
            <a:pPr marL="920663" lvl="2" indent="-347663">
              <a:lnSpc>
                <a:spcPct val="95000"/>
              </a:lnSpc>
              <a:spcBef>
                <a:spcPct val="0"/>
              </a:spcBef>
              <a:buClr>
                <a:srgbClr val="000000"/>
              </a:buClr>
              <a:buFontTx/>
              <a:buChar char="•"/>
            </a:pPr>
            <a:r>
              <a:rPr lang="en-US" sz="3100" dirty="0">
                <a:solidFill>
                  <a:srgbClr val="000000"/>
                </a:solidFill>
                <a:latin typeface="Calibri" charset="0"/>
                <a:ea typeface="ＭＳ Ｐゴシック" charset="0"/>
              </a:rPr>
              <a:t>Spelling errors</a:t>
            </a:r>
            <a:endParaRPr lang="en-US" sz="3100" dirty="0">
              <a:latin typeface="Calibri" charset="0"/>
              <a:ea typeface="ＭＳ Ｐゴシック" charset="0"/>
            </a:endParaRPr>
          </a:p>
        </p:txBody>
      </p:sp>
      <p:sp>
        <p:nvSpPr>
          <p:cNvPr id="26627" name="Rectangle 4"/>
          <p:cNvSpPr>
            <a:spLocks noChangeArrowheads="1"/>
          </p:cNvSpPr>
          <p:nvPr/>
        </p:nvSpPr>
        <p:spPr bwMode="auto">
          <a:xfrm>
            <a:off x="177800" y="7045954"/>
            <a:ext cx="37242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197" tIns="52098" rIns="104197" bIns="52098">
            <a:spAutoFit/>
          </a:bodyPr>
          <a:lstStyle/>
          <a:p>
            <a:pPr defTabSz="518463">
              <a:defRPr/>
            </a:pPr>
            <a:r>
              <a:rPr lang="en-US" sz="1400" dirty="0">
                <a:solidFill>
                  <a:schemeClr val="bg1">
                    <a:lumMod val="50000"/>
                  </a:schemeClr>
                </a:solidFill>
                <a:latin typeface="Calibri" charset="0"/>
              </a:rPr>
              <a:t>Slide by Laura Russell, VertNet, September 2011</a:t>
            </a:r>
          </a:p>
        </p:txBody>
      </p:sp>
      <p:pic>
        <p:nvPicPr>
          <p:cNvPr id="2" name="Picture 1" descr="-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51260" y="338574"/>
            <a:ext cx="2675735" cy="6867718"/>
          </a:xfrm>
          <a:prstGeom prst="rect">
            <a:avLst/>
          </a:prstGeom>
        </p:spPr>
      </p:pic>
    </p:spTree>
    <p:extLst>
      <p:ext uri="{BB962C8B-B14F-4D97-AF65-F5344CB8AC3E}">
        <p14:creationId xmlns:p14="http://schemas.microsoft.com/office/powerpoint/2010/main" val="3908699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403400" y="524459"/>
            <a:ext cx="5216437" cy="803829"/>
          </a:xfrm>
        </p:spPr>
        <p:txBody>
          <a:bodyPr lIns="0" tIns="0" rIns="0" bIns="0" anchor="t"/>
          <a:lstStyle/>
          <a:p>
            <a:pPr>
              <a:lnSpc>
                <a:spcPct val="95000"/>
              </a:lnSpc>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charset="0"/>
                <a:ea typeface="ＭＳ Ｐゴシック" charset="0"/>
              </a:rPr>
              <a:t>Taxonomic data</a:t>
            </a:r>
            <a:endParaRPr lang="en-US" sz="27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charset="0"/>
              <a:ea typeface="ＭＳ Ｐゴシック" charset="0"/>
            </a:endParaRPr>
          </a:p>
        </p:txBody>
      </p:sp>
      <p:sp>
        <p:nvSpPr>
          <p:cNvPr id="30722" name="Rectangle 2"/>
          <p:cNvSpPr>
            <a:spLocks noGrp="1" noChangeArrowheads="1"/>
          </p:cNvSpPr>
          <p:nvPr>
            <p:ph type="body" idx="1"/>
          </p:nvPr>
        </p:nvSpPr>
        <p:spPr>
          <a:xfrm>
            <a:off x="1013720" y="2072714"/>
            <a:ext cx="6243813" cy="4519428"/>
          </a:xfrm>
        </p:spPr>
        <p:txBody>
          <a:bodyPr lIns="0" tIns="0" rIns="0" bIns="0">
            <a:noAutofit/>
          </a:bodyPr>
          <a:lstStyle/>
          <a:p>
            <a:pPr marL="0" indent="0">
              <a:lnSpc>
                <a:spcPct val="95000"/>
              </a:lnSpc>
              <a:spcBef>
                <a:spcPct val="0"/>
              </a:spcBef>
              <a:buNone/>
            </a:pPr>
            <a:r>
              <a:rPr lang="en-US" sz="4400" dirty="0">
                <a:solidFill>
                  <a:srgbClr val="000000"/>
                </a:solidFill>
                <a:latin typeface="Calibri" charset="0"/>
                <a:ea typeface="ＭＳ Ｐゴシック" charset="0"/>
              </a:rPr>
              <a:t>Error checking</a:t>
            </a:r>
            <a:r>
              <a:rPr lang="en-US" sz="4400" dirty="0" smtClean="0">
                <a:solidFill>
                  <a:srgbClr val="000000"/>
                </a:solidFill>
                <a:latin typeface="Calibri" charset="0"/>
                <a:ea typeface="ＭＳ Ｐゴシック" charset="0"/>
              </a:rPr>
              <a:t>:</a:t>
            </a:r>
          </a:p>
          <a:p>
            <a:pPr marL="0" indent="0">
              <a:lnSpc>
                <a:spcPct val="95000"/>
              </a:lnSpc>
              <a:spcBef>
                <a:spcPct val="0"/>
              </a:spcBef>
              <a:buNone/>
            </a:pPr>
            <a:endParaRPr lang="en-US" sz="1600" dirty="0">
              <a:latin typeface="Calibri" charset="0"/>
              <a:ea typeface="ＭＳ Ｐゴシック" charset="0"/>
            </a:endParaRPr>
          </a:p>
          <a:p>
            <a:pPr marL="961399" lvl="2" indent="-389267">
              <a:lnSpc>
                <a:spcPct val="95000"/>
              </a:lnSpc>
              <a:spcBef>
                <a:spcPct val="0"/>
              </a:spcBef>
              <a:buClr>
                <a:srgbClr val="000000"/>
              </a:buClr>
              <a:buFont typeface="Lucida Grande" charset="0"/>
              <a:buChar char="-"/>
            </a:pPr>
            <a:r>
              <a:rPr lang="en-US" sz="3200" dirty="0">
                <a:solidFill>
                  <a:srgbClr val="000000"/>
                </a:solidFill>
                <a:latin typeface="Calibri" charset="0"/>
                <a:ea typeface="ＭＳ Ｐゴシック" charset="0"/>
              </a:rPr>
              <a:t>Missing values</a:t>
            </a:r>
            <a:endParaRPr lang="en-US" sz="3200" dirty="0">
              <a:latin typeface="Calibri" charset="0"/>
              <a:ea typeface="ＭＳ Ｐゴシック" charset="0"/>
            </a:endParaRPr>
          </a:p>
          <a:p>
            <a:pPr marL="961399" lvl="2" indent="-389267">
              <a:lnSpc>
                <a:spcPct val="95000"/>
              </a:lnSpc>
              <a:spcBef>
                <a:spcPct val="0"/>
              </a:spcBef>
              <a:buClr>
                <a:srgbClr val="000000"/>
              </a:buClr>
              <a:buFont typeface="Lucida Grande" charset="0"/>
              <a:buChar char="-"/>
            </a:pPr>
            <a:r>
              <a:rPr lang="en-US" sz="3200" dirty="0">
                <a:solidFill>
                  <a:srgbClr val="000000"/>
                </a:solidFill>
                <a:latin typeface="Calibri" charset="0"/>
                <a:ea typeface="ＭＳ Ｐゴシック" charset="0"/>
              </a:rPr>
              <a:t>Incorrect values</a:t>
            </a:r>
          </a:p>
          <a:p>
            <a:pPr marL="961399" lvl="2" indent="-389267">
              <a:lnSpc>
                <a:spcPct val="95000"/>
              </a:lnSpc>
              <a:spcBef>
                <a:spcPct val="0"/>
              </a:spcBef>
              <a:buClr>
                <a:srgbClr val="000000"/>
              </a:buClr>
              <a:buFont typeface="Lucida Grande" charset="0"/>
              <a:buChar char="-"/>
            </a:pPr>
            <a:r>
              <a:rPr lang="en-US" sz="3200" dirty="0">
                <a:solidFill>
                  <a:srgbClr val="000000"/>
                </a:solidFill>
                <a:latin typeface="Calibri" charset="0"/>
                <a:ea typeface="ＭＳ Ｐゴシック" charset="0"/>
              </a:rPr>
              <a:t>Non-atomic values</a:t>
            </a:r>
          </a:p>
          <a:p>
            <a:pPr marL="961399" lvl="2" indent="-389267">
              <a:lnSpc>
                <a:spcPct val="95000"/>
              </a:lnSpc>
              <a:spcBef>
                <a:spcPct val="0"/>
              </a:spcBef>
              <a:buClr>
                <a:srgbClr val="000000"/>
              </a:buClr>
              <a:buFont typeface="Lucida Grande" charset="0"/>
              <a:buChar char="-"/>
            </a:pPr>
            <a:r>
              <a:rPr lang="en-US" sz="3200" dirty="0">
                <a:solidFill>
                  <a:srgbClr val="000000"/>
                </a:solidFill>
                <a:latin typeface="Calibri" charset="0"/>
                <a:ea typeface="ＭＳ Ｐゴシック" charset="0"/>
              </a:rPr>
              <a:t>Domain schizophrenia</a:t>
            </a:r>
          </a:p>
          <a:p>
            <a:pPr marL="961399" lvl="2" indent="-389267">
              <a:lnSpc>
                <a:spcPct val="95000"/>
              </a:lnSpc>
              <a:spcBef>
                <a:spcPct val="0"/>
              </a:spcBef>
              <a:buClr>
                <a:srgbClr val="000000"/>
              </a:buClr>
              <a:buFont typeface="Lucida Grande" charset="0"/>
              <a:buChar char="-"/>
            </a:pPr>
            <a:r>
              <a:rPr lang="en-US" sz="3200" dirty="0">
                <a:solidFill>
                  <a:srgbClr val="000000"/>
                </a:solidFill>
                <a:latin typeface="Calibri" charset="0"/>
                <a:ea typeface="ＭＳ Ｐゴシック" charset="0"/>
              </a:rPr>
              <a:t>Duplicates</a:t>
            </a:r>
          </a:p>
          <a:p>
            <a:pPr marL="961399" lvl="2" indent="-389267">
              <a:lnSpc>
                <a:spcPct val="95000"/>
              </a:lnSpc>
              <a:spcBef>
                <a:spcPct val="0"/>
              </a:spcBef>
              <a:buClr>
                <a:srgbClr val="000000"/>
              </a:buClr>
              <a:buFont typeface="Lucida Grande" charset="0"/>
              <a:buChar char="-"/>
            </a:pPr>
            <a:r>
              <a:rPr lang="en-US" sz="3200" dirty="0">
                <a:solidFill>
                  <a:srgbClr val="000000"/>
                </a:solidFill>
                <a:latin typeface="Calibri" charset="0"/>
                <a:ea typeface="ＭＳ Ｐゴシック" charset="0"/>
              </a:rPr>
              <a:t>Inconsistent data</a:t>
            </a:r>
          </a:p>
        </p:txBody>
      </p:sp>
      <p:sp>
        <p:nvSpPr>
          <p:cNvPr id="5" name="Rectangle 4"/>
          <p:cNvSpPr>
            <a:spLocks noChangeArrowheads="1"/>
          </p:cNvSpPr>
          <p:nvPr/>
        </p:nvSpPr>
        <p:spPr bwMode="auto">
          <a:xfrm>
            <a:off x="177800" y="7045954"/>
            <a:ext cx="37242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197" tIns="52098" rIns="104197" bIns="52098">
            <a:spAutoFit/>
          </a:bodyPr>
          <a:lstStyle/>
          <a:p>
            <a:pPr defTabSz="518463">
              <a:defRPr/>
            </a:pPr>
            <a:r>
              <a:rPr lang="en-US" sz="1400" dirty="0">
                <a:solidFill>
                  <a:schemeClr val="bg1">
                    <a:lumMod val="50000"/>
                  </a:schemeClr>
                </a:solidFill>
                <a:latin typeface="Calibri" charset="0"/>
              </a:rPr>
              <a:t>Slide by Laura Russell, VertNet, September 2011</a:t>
            </a:r>
          </a:p>
        </p:txBody>
      </p:sp>
      <p:pic>
        <p:nvPicPr>
          <p:cNvPr id="6" name="Picture 5" descr="-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51260" y="338574"/>
            <a:ext cx="2675735" cy="6867718"/>
          </a:xfrm>
          <a:prstGeom prst="rect">
            <a:avLst/>
          </a:prstGeom>
        </p:spPr>
      </p:pic>
    </p:spTree>
    <p:extLst>
      <p:ext uri="{BB962C8B-B14F-4D97-AF65-F5344CB8AC3E}">
        <p14:creationId xmlns:p14="http://schemas.microsoft.com/office/powerpoint/2010/main" val="30886055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data cleaning workflow</a:t>
            </a:r>
            <a:endParaRPr lang="en-US" dirty="0"/>
          </a:p>
        </p:txBody>
      </p:sp>
      <p:pic>
        <p:nvPicPr>
          <p:cNvPr id="5" name="Shape 333"/>
          <p:cNvPicPr preferRelativeResize="0"/>
          <p:nvPr/>
        </p:nvPicPr>
        <p:blipFill>
          <a:blip r:embed="rId2">
            <a:alphaModFix/>
          </a:blip>
          <a:stretch>
            <a:fillRect/>
          </a:stretch>
        </p:blipFill>
        <p:spPr>
          <a:xfrm>
            <a:off x="3883614" y="3438644"/>
            <a:ext cx="2606700" cy="1955025"/>
          </a:xfrm>
          <a:prstGeom prst="rect">
            <a:avLst/>
          </a:prstGeom>
          <a:noFill/>
          <a:ln>
            <a:noFill/>
          </a:ln>
        </p:spPr>
      </p:pic>
      <p:pic>
        <p:nvPicPr>
          <p:cNvPr id="6" name="Shape 334" descr="LogoTextFile.png"/>
          <p:cNvPicPr preferRelativeResize="0"/>
          <p:nvPr/>
        </p:nvPicPr>
        <p:blipFill rotWithShape="1">
          <a:blip r:embed="rId3" cstate="screen">
            <a:alphaModFix/>
            <a:extLst>
              <a:ext uri="{28A0092B-C50C-407E-A947-70E740481C1C}">
                <a14:useLocalDpi xmlns:a14="http://schemas.microsoft.com/office/drawing/2010/main"/>
              </a:ext>
            </a:extLst>
          </a:blip>
          <a:srcRect l="15071" t="7404" r="14861" b="4868"/>
          <a:stretch/>
        </p:blipFill>
        <p:spPr>
          <a:xfrm>
            <a:off x="1813263" y="2309168"/>
            <a:ext cx="585149" cy="788100"/>
          </a:xfrm>
          <a:prstGeom prst="rect">
            <a:avLst/>
          </a:prstGeom>
          <a:noFill/>
          <a:ln>
            <a:noFill/>
          </a:ln>
        </p:spPr>
      </p:pic>
      <p:sp>
        <p:nvSpPr>
          <p:cNvPr id="7" name="Shape 335"/>
          <p:cNvSpPr txBox="1"/>
          <p:nvPr/>
        </p:nvSpPr>
        <p:spPr>
          <a:xfrm>
            <a:off x="970589" y="4311192"/>
            <a:ext cx="2425800" cy="696300"/>
          </a:xfrm>
          <a:prstGeom prst="rect">
            <a:avLst/>
          </a:prstGeom>
          <a:noFill/>
          <a:ln>
            <a:noFill/>
          </a:ln>
        </p:spPr>
        <p:txBody>
          <a:bodyPr wrap="square" lIns="91425" tIns="91425" rIns="91425" bIns="91425" anchor="t" anchorCtr="0">
            <a:noAutofit/>
          </a:bodyPr>
          <a:lstStyle/>
          <a:p>
            <a:pPr marL="0" marR="0" lvl="0" indent="0" algn="ctr" rtl="0">
              <a:spcBef>
                <a:spcPts val="0"/>
              </a:spcBef>
              <a:spcAft>
                <a:spcPts val="0"/>
              </a:spcAft>
              <a:buSzPct val="25000"/>
              <a:buNone/>
            </a:pPr>
            <a:r>
              <a:rPr lang="en" sz="1800" b="1">
                <a:solidFill>
                  <a:srgbClr val="3C3C3C"/>
                </a:solidFill>
                <a:latin typeface="Arial"/>
                <a:ea typeface="Arial"/>
                <a:cs typeface="Arial"/>
                <a:sym typeface="Arial"/>
              </a:rPr>
              <a:t>verbatimEventDate:</a:t>
            </a:r>
          </a:p>
          <a:p>
            <a:pPr marL="0" marR="0" lvl="0" indent="0" algn="ctr" rtl="0">
              <a:spcBef>
                <a:spcPts val="0"/>
              </a:spcBef>
              <a:spcAft>
                <a:spcPts val="0"/>
              </a:spcAft>
              <a:buSzPct val="25000"/>
              <a:buNone/>
            </a:pPr>
            <a:r>
              <a:rPr lang="en" sz="1800" b="1">
                <a:solidFill>
                  <a:srgbClr val="CC4125"/>
                </a:solidFill>
                <a:latin typeface="Arial"/>
                <a:ea typeface="Arial"/>
                <a:cs typeface="Arial"/>
                <a:sym typeface="Arial"/>
              </a:rPr>
              <a:t>18 Mayo 2016</a:t>
            </a:r>
          </a:p>
        </p:txBody>
      </p:sp>
      <p:sp>
        <p:nvSpPr>
          <p:cNvPr id="8" name="Shape 336"/>
          <p:cNvSpPr txBox="1"/>
          <p:nvPr/>
        </p:nvSpPr>
        <p:spPr>
          <a:xfrm>
            <a:off x="7630139" y="4227758"/>
            <a:ext cx="1516200" cy="469200"/>
          </a:xfrm>
          <a:prstGeom prst="rect">
            <a:avLst/>
          </a:prstGeom>
          <a:noFill/>
          <a:ln>
            <a:noFill/>
          </a:ln>
        </p:spPr>
        <p:txBody>
          <a:bodyPr wrap="square" lIns="91425" tIns="91425" rIns="91425" bIns="91425" anchor="t" anchorCtr="0">
            <a:noAutofit/>
          </a:bodyPr>
          <a:lstStyle/>
          <a:p>
            <a:pPr marL="0" marR="0" lvl="0" indent="0" algn="ctr" rtl="0">
              <a:spcBef>
                <a:spcPts val="0"/>
              </a:spcBef>
              <a:spcAft>
                <a:spcPts val="0"/>
              </a:spcAft>
              <a:buSzPct val="25000"/>
              <a:buNone/>
            </a:pPr>
            <a:r>
              <a:rPr lang="en" sz="1800" b="1">
                <a:solidFill>
                  <a:srgbClr val="3C3C3C"/>
                </a:solidFill>
                <a:latin typeface="Arial"/>
                <a:ea typeface="Arial"/>
                <a:cs typeface="Arial"/>
                <a:sym typeface="Arial"/>
              </a:rPr>
              <a:t>year: </a:t>
            </a:r>
            <a:r>
              <a:rPr lang="en" sz="1800" b="1">
                <a:solidFill>
                  <a:srgbClr val="34A705"/>
                </a:solidFill>
                <a:latin typeface="Arial"/>
                <a:ea typeface="Arial"/>
                <a:cs typeface="Arial"/>
                <a:sym typeface="Arial"/>
              </a:rPr>
              <a:t>2016</a:t>
            </a:r>
          </a:p>
        </p:txBody>
      </p:sp>
      <p:sp>
        <p:nvSpPr>
          <p:cNvPr id="9" name="Shape 337"/>
          <p:cNvSpPr txBox="1"/>
          <p:nvPr/>
        </p:nvSpPr>
        <p:spPr>
          <a:xfrm>
            <a:off x="7342802" y="3886041"/>
            <a:ext cx="1516200" cy="470400"/>
          </a:xfrm>
          <a:prstGeom prst="rect">
            <a:avLst/>
          </a:prstGeom>
          <a:noFill/>
          <a:ln>
            <a:noFill/>
          </a:ln>
        </p:spPr>
        <p:txBody>
          <a:bodyPr wrap="square" lIns="91425" tIns="91425" rIns="91425" bIns="91425" anchor="t" anchorCtr="0">
            <a:noAutofit/>
          </a:bodyPr>
          <a:lstStyle/>
          <a:p>
            <a:pPr marL="0" marR="0" lvl="0" indent="0" algn="ctr" rtl="0">
              <a:spcBef>
                <a:spcPts val="0"/>
              </a:spcBef>
              <a:spcAft>
                <a:spcPts val="0"/>
              </a:spcAft>
              <a:buSzPct val="25000"/>
              <a:buNone/>
            </a:pPr>
            <a:r>
              <a:rPr lang="en" sz="1800" b="1">
                <a:solidFill>
                  <a:srgbClr val="3C3C3C"/>
                </a:solidFill>
                <a:latin typeface="Arial"/>
                <a:ea typeface="Arial"/>
                <a:cs typeface="Arial"/>
                <a:sym typeface="Arial"/>
              </a:rPr>
              <a:t>month: </a:t>
            </a:r>
            <a:r>
              <a:rPr lang="en" sz="1800" b="1">
                <a:solidFill>
                  <a:srgbClr val="34A705"/>
                </a:solidFill>
                <a:latin typeface="Arial"/>
                <a:ea typeface="Arial"/>
                <a:cs typeface="Arial"/>
                <a:sym typeface="Arial"/>
              </a:rPr>
              <a:t>5</a:t>
            </a:r>
          </a:p>
        </p:txBody>
      </p:sp>
      <p:sp>
        <p:nvSpPr>
          <p:cNvPr id="10" name="Shape 338"/>
          <p:cNvSpPr txBox="1"/>
          <p:nvPr/>
        </p:nvSpPr>
        <p:spPr>
          <a:xfrm>
            <a:off x="7520602" y="3545524"/>
            <a:ext cx="1514400" cy="469200"/>
          </a:xfrm>
          <a:prstGeom prst="rect">
            <a:avLst/>
          </a:prstGeom>
          <a:noFill/>
          <a:ln>
            <a:noFill/>
          </a:ln>
        </p:spPr>
        <p:txBody>
          <a:bodyPr wrap="square" lIns="91425" tIns="91425" rIns="91425" bIns="91425" anchor="t" anchorCtr="0">
            <a:noAutofit/>
          </a:bodyPr>
          <a:lstStyle/>
          <a:p>
            <a:pPr marL="0" marR="0" lvl="0" indent="0" algn="ctr" rtl="0">
              <a:spcBef>
                <a:spcPts val="0"/>
              </a:spcBef>
              <a:spcAft>
                <a:spcPts val="0"/>
              </a:spcAft>
              <a:buSzPct val="25000"/>
              <a:buNone/>
            </a:pPr>
            <a:r>
              <a:rPr lang="en" sz="1800" b="1">
                <a:solidFill>
                  <a:srgbClr val="3C3C3C"/>
                </a:solidFill>
                <a:latin typeface="Arial"/>
                <a:ea typeface="Arial"/>
                <a:cs typeface="Arial"/>
                <a:sym typeface="Arial"/>
              </a:rPr>
              <a:t>day: </a:t>
            </a:r>
            <a:r>
              <a:rPr lang="en" sz="1800" b="1">
                <a:solidFill>
                  <a:srgbClr val="34A705"/>
                </a:solidFill>
                <a:latin typeface="Arial"/>
                <a:ea typeface="Arial"/>
                <a:cs typeface="Arial"/>
                <a:sym typeface="Arial"/>
              </a:rPr>
              <a:t>18</a:t>
            </a:r>
          </a:p>
        </p:txBody>
      </p:sp>
      <p:sp>
        <p:nvSpPr>
          <p:cNvPr id="11" name="Shape 339"/>
          <p:cNvSpPr txBox="1"/>
          <p:nvPr/>
        </p:nvSpPr>
        <p:spPr>
          <a:xfrm>
            <a:off x="7099914" y="5249309"/>
            <a:ext cx="2606700" cy="469200"/>
          </a:xfrm>
          <a:prstGeom prst="rect">
            <a:avLst/>
          </a:prstGeom>
          <a:noFill/>
          <a:ln>
            <a:noFill/>
          </a:ln>
        </p:spPr>
        <p:txBody>
          <a:bodyPr wrap="square" lIns="91425" tIns="91425" rIns="91425" bIns="91425" anchor="t" anchorCtr="0">
            <a:noAutofit/>
          </a:bodyPr>
          <a:lstStyle/>
          <a:p>
            <a:pPr marL="0" marR="0" lvl="0" indent="0" algn="ctr" rtl="0">
              <a:spcBef>
                <a:spcPts val="0"/>
              </a:spcBef>
              <a:spcAft>
                <a:spcPts val="0"/>
              </a:spcAft>
              <a:buSzPct val="25000"/>
              <a:buNone/>
            </a:pPr>
            <a:r>
              <a:rPr lang="en" sz="1800" b="1">
                <a:solidFill>
                  <a:srgbClr val="3C3C3C"/>
                </a:solidFill>
                <a:latin typeface="Arial"/>
                <a:ea typeface="Arial"/>
                <a:cs typeface="Arial"/>
                <a:sym typeface="Arial"/>
              </a:rPr>
              <a:t>eventDate: </a:t>
            </a:r>
            <a:r>
              <a:rPr lang="en" sz="1800" b="1">
                <a:solidFill>
                  <a:srgbClr val="34A705"/>
                </a:solidFill>
                <a:latin typeface="Arial"/>
                <a:ea typeface="Arial"/>
                <a:cs typeface="Arial"/>
                <a:sym typeface="Arial"/>
              </a:rPr>
              <a:t>2016-05-18</a:t>
            </a:r>
          </a:p>
        </p:txBody>
      </p:sp>
      <p:sp>
        <p:nvSpPr>
          <p:cNvPr id="12" name="Shape 340"/>
          <p:cNvSpPr txBox="1"/>
          <p:nvPr/>
        </p:nvSpPr>
        <p:spPr>
          <a:xfrm>
            <a:off x="6456977" y="4568275"/>
            <a:ext cx="2606700" cy="469200"/>
          </a:xfrm>
          <a:prstGeom prst="rect">
            <a:avLst/>
          </a:prstGeom>
          <a:noFill/>
          <a:ln>
            <a:noFill/>
          </a:ln>
        </p:spPr>
        <p:txBody>
          <a:bodyPr wrap="square" lIns="91425" tIns="91425" rIns="91425" bIns="91425" anchor="t" anchorCtr="0">
            <a:noAutofit/>
          </a:bodyPr>
          <a:lstStyle/>
          <a:p>
            <a:pPr marL="0" marR="0" lvl="0" indent="0" algn="ctr" rtl="0">
              <a:spcBef>
                <a:spcPts val="0"/>
              </a:spcBef>
              <a:spcAft>
                <a:spcPts val="0"/>
              </a:spcAft>
              <a:buSzPct val="25000"/>
              <a:buNone/>
            </a:pPr>
            <a:r>
              <a:rPr lang="en" sz="1800" b="1">
                <a:solidFill>
                  <a:srgbClr val="3C3C3C"/>
                </a:solidFill>
                <a:latin typeface="Arial"/>
                <a:ea typeface="Arial"/>
                <a:cs typeface="Arial"/>
                <a:sym typeface="Arial"/>
              </a:rPr>
              <a:t>startDayOfYear: </a:t>
            </a:r>
            <a:r>
              <a:rPr lang="en" sz="1800" b="1">
                <a:solidFill>
                  <a:srgbClr val="34A705"/>
                </a:solidFill>
                <a:latin typeface="Arial"/>
                <a:ea typeface="Arial"/>
                <a:cs typeface="Arial"/>
                <a:sym typeface="Arial"/>
              </a:rPr>
              <a:t>139</a:t>
            </a:r>
          </a:p>
        </p:txBody>
      </p:sp>
      <p:sp>
        <p:nvSpPr>
          <p:cNvPr id="13" name="Shape 341"/>
          <p:cNvSpPr txBox="1"/>
          <p:nvPr/>
        </p:nvSpPr>
        <p:spPr>
          <a:xfrm>
            <a:off x="6495077" y="4908792"/>
            <a:ext cx="2606700" cy="469200"/>
          </a:xfrm>
          <a:prstGeom prst="rect">
            <a:avLst/>
          </a:prstGeom>
          <a:noFill/>
          <a:ln>
            <a:noFill/>
          </a:ln>
        </p:spPr>
        <p:txBody>
          <a:bodyPr wrap="square" lIns="91425" tIns="91425" rIns="91425" bIns="91425" anchor="t" anchorCtr="0">
            <a:noAutofit/>
          </a:bodyPr>
          <a:lstStyle/>
          <a:p>
            <a:pPr marL="0" marR="0" lvl="0" indent="0" algn="ctr" rtl="0">
              <a:spcBef>
                <a:spcPts val="0"/>
              </a:spcBef>
              <a:spcAft>
                <a:spcPts val="0"/>
              </a:spcAft>
              <a:buSzPct val="25000"/>
              <a:buNone/>
            </a:pPr>
            <a:r>
              <a:rPr lang="en" sz="1800" b="1">
                <a:solidFill>
                  <a:srgbClr val="3C3C3C"/>
                </a:solidFill>
                <a:latin typeface="Arial"/>
                <a:ea typeface="Arial"/>
                <a:cs typeface="Arial"/>
                <a:sym typeface="Arial"/>
              </a:rPr>
              <a:t>endDayOfYear: </a:t>
            </a:r>
            <a:r>
              <a:rPr lang="en" sz="1800" b="1">
                <a:solidFill>
                  <a:srgbClr val="34A705"/>
                </a:solidFill>
                <a:latin typeface="Arial"/>
                <a:ea typeface="Arial"/>
                <a:cs typeface="Arial"/>
                <a:sym typeface="Arial"/>
              </a:rPr>
              <a:t>139</a:t>
            </a:r>
          </a:p>
        </p:txBody>
      </p:sp>
      <p:cxnSp>
        <p:nvCxnSpPr>
          <p:cNvPr id="14" name="Shape 342"/>
          <p:cNvCxnSpPr/>
          <p:nvPr/>
        </p:nvCxnSpPr>
        <p:spPr>
          <a:xfrm>
            <a:off x="2463939" y="2654018"/>
            <a:ext cx="1992000" cy="1773000"/>
          </a:xfrm>
          <a:prstGeom prst="curvedConnector3">
            <a:avLst>
              <a:gd name="adj1" fmla="val 50000"/>
            </a:avLst>
          </a:prstGeom>
          <a:noFill/>
          <a:ln w="28575" cap="flat" cmpd="sng">
            <a:solidFill>
              <a:srgbClr val="A61C00"/>
            </a:solidFill>
            <a:prstDash val="solid"/>
            <a:round/>
            <a:headEnd type="none" w="med" len="med"/>
            <a:tailEnd type="triangle" w="lg" len="lg"/>
          </a:ln>
        </p:spPr>
      </p:cxnSp>
      <p:cxnSp>
        <p:nvCxnSpPr>
          <p:cNvPr id="15" name="Shape 343"/>
          <p:cNvCxnSpPr/>
          <p:nvPr/>
        </p:nvCxnSpPr>
        <p:spPr>
          <a:xfrm rot="10800000" flipH="1">
            <a:off x="5954139" y="2661993"/>
            <a:ext cx="1980600" cy="1786800"/>
          </a:xfrm>
          <a:prstGeom prst="curvedConnector3">
            <a:avLst>
              <a:gd name="adj1" fmla="val 50000"/>
            </a:avLst>
          </a:prstGeom>
          <a:noFill/>
          <a:ln w="28575" cap="flat" cmpd="sng">
            <a:solidFill>
              <a:srgbClr val="34A705"/>
            </a:solidFill>
            <a:prstDash val="solid"/>
            <a:round/>
            <a:headEnd type="none" w="med" len="med"/>
            <a:tailEnd type="triangle" w="lg" len="lg"/>
          </a:ln>
        </p:spPr>
      </p:cxnSp>
      <p:pic>
        <p:nvPicPr>
          <p:cNvPr id="16" name="Shape 34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014314" y="2269174"/>
            <a:ext cx="698723" cy="868091"/>
          </a:xfrm>
          <a:prstGeom prst="rect">
            <a:avLst/>
          </a:prstGeom>
          <a:noFill/>
          <a:ln>
            <a:noFill/>
          </a:ln>
        </p:spPr>
      </p:pic>
      <p:sp>
        <p:nvSpPr>
          <p:cNvPr id="17" name="Shape 345"/>
          <p:cNvSpPr/>
          <p:nvPr/>
        </p:nvSpPr>
        <p:spPr>
          <a:xfrm>
            <a:off x="7468177" y="3154381"/>
            <a:ext cx="1791000" cy="35400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SzPct val="25000"/>
              <a:buNone/>
            </a:pPr>
            <a:r>
              <a:rPr lang="en" sz="2000" b="1">
                <a:solidFill>
                  <a:schemeClr val="accent3"/>
                </a:solidFill>
                <a:latin typeface="Arial"/>
                <a:ea typeface="Arial"/>
                <a:cs typeface="Arial"/>
                <a:sym typeface="Arial"/>
              </a:rPr>
              <a:t>DwC-Archive</a:t>
            </a:r>
          </a:p>
        </p:txBody>
      </p:sp>
      <p:sp>
        <p:nvSpPr>
          <p:cNvPr id="18" name="Shape 346"/>
          <p:cNvSpPr txBox="1"/>
          <p:nvPr/>
        </p:nvSpPr>
        <p:spPr>
          <a:xfrm>
            <a:off x="1569889" y="3124843"/>
            <a:ext cx="1071900" cy="413100"/>
          </a:xfrm>
          <a:prstGeom prst="rect">
            <a:avLst/>
          </a:prstGeom>
          <a:noFill/>
          <a:ln>
            <a:noFill/>
          </a:ln>
        </p:spPr>
        <p:txBody>
          <a:bodyPr wrap="square" lIns="91425" tIns="91425" rIns="91425" bIns="91425" anchor="t" anchorCtr="0">
            <a:noAutofit/>
          </a:bodyPr>
          <a:lstStyle/>
          <a:p>
            <a:pPr marL="0" marR="0" lvl="0" indent="0" algn="ctr" rtl="0">
              <a:spcBef>
                <a:spcPts val="0"/>
              </a:spcBef>
              <a:spcAft>
                <a:spcPts val="0"/>
              </a:spcAft>
              <a:buSzPct val="25000"/>
              <a:buNone/>
            </a:pPr>
            <a:r>
              <a:rPr lang="en" sz="2000" b="1">
                <a:solidFill>
                  <a:schemeClr val="accent3"/>
                </a:solidFill>
                <a:latin typeface="Arial"/>
                <a:ea typeface="Arial"/>
                <a:cs typeface="Arial"/>
                <a:sym typeface="Arial"/>
              </a:rPr>
              <a:t>Source</a:t>
            </a:r>
          </a:p>
        </p:txBody>
      </p:sp>
      <p:pic>
        <p:nvPicPr>
          <p:cNvPr id="19" name="Shape 34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156839" y="3190718"/>
            <a:ext cx="644073" cy="788099"/>
          </a:xfrm>
          <a:prstGeom prst="rect">
            <a:avLst/>
          </a:prstGeom>
          <a:noFill/>
          <a:ln>
            <a:noFill/>
          </a:ln>
        </p:spPr>
      </p:pic>
      <p:sp>
        <p:nvSpPr>
          <p:cNvPr id="20" name="Shape 348"/>
          <p:cNvSpPr txBox="1"/>
          <p:nvPr/>
        </p:nvSpPr>
        <p:spPr>
          <a:xfrm>
            <a:off x="4433888" y="3840676"/>
            <a:ext cx="1285088" cy="572700"/>
          </a:xfrm>
          <a:prstGeom prst="rect">
            <a:avLst/>
          </a:prstGeom>
          <a:noFill/>
          <a:ln>
            <a:noFill/>
          </a:ln>
        </p:spPr>
        <p:txBody>
          <a:bodyPr wrap="square" lIns="91425" tIns="91425" rIns="91425" bIns="91425" anchor="t" anchorCtr="0">
            <a:noAutofit/>
          </a:bodyPr>
          <a:lstStyle/>
          <a:p>
            <a:pPr lvl="0" algn="ctr" rtl="0">
              <a:spcBef>
                <a:spcPts val="0"/>
              </a:spcBef>
              <a:buNone/>
            </a:pPr>
            <a:r>
              <a:rPr lang="nb-NO" b="1" dirty="0" smtClean="0">
                <a:solidFill>
                  <a:srgbClr val="CCCCCC"/>
                </a:solidFill>
              </a:rPr>
              <a:t>Data </a:t>
            </a:r>
            <a:r>
              <a:rPr lang="nb-NO" b="1" dirty="0" err="1" smtClean="0">
                <a:solidFill>
                  <a:srgbClr val="CCCCCC"/>
                </a:solidFill>
              </a:rPr>
              <a:t>cleaning</a:t>
            </a:r>
            <a:endParaRPr lang="en" b="1" dirty="0">
              <a:solidFill>
                <a:srgbClr val="CCCCCC"/>
              </a:solidFill>
            </a:endParaRPr>
          </a:p>
        </p:txBody>
      </p:sp>
      <p:pic>
        <p:nvPicPr>
          <p:cNvPr id="21" name="Picture 20" descr="images.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23617" y="5778267"/>
            <a:ext cx="1504944" cy="1001472"/>
          </a:xfrm>
          <a:prstGeom prst="rect">
            <a:avLst/>
          </a:prstGeom>
        </p:spPr>
      </p:pic>
      <p:pic>
        <p:nvPicPr>
          <p:cNvPr id="22" name="Picture 21" descr="GBIF_NO_2_transp.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84352" y="6166871"/>
            <a:ext cx="1344973" cy="429514"/>
          </a:xfrm>
          <a:prstGeom prst="rect">
            <a:avLst/>
          </a:prstGeom>
        </p:spPr>
      </p:pic>
      <p:pic>
        <p:nvPicPr>
          <p:cNvPr id="23" name="Picture 22" descr="GBIF-2015-hed.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94558" y="5996627"/>
            <a:ext cx="1769119" cy="783111"/>
          </a:xfrm>
          <a:prstGeom prst="rect">
            <a:avLst/>
          </a:prstGeom>
        </p:spPr>
      </p:pic>
    </p:spTree>
    <p:extLst>
      <p:ext uri="{BB962C8B-B14F-4D97-AF65-F5344CB8AC3E}">
        <p14:creationId xmlns:p14="http://schemas.microsoft.com/office/powerpoint/2010/main" val="2077902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4252" y="0"/>
            <a:ext cx="4828780" cy="3621585"/>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3152" y="0"/>
            <a:ext cx="4855486" cy="3641615"/>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576" y="3932507"/>
            <a:ext cx="4840456" cy="3630342"/>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33152" y="3932507"/>
            <a:ext cx="4840457" cy="3630343"/>
          </a:xfrm>
          <a:prstGeom prst="rect">
            <a:avLst/>
          </a:prstGeom>
        </p:spPr>
      </p:pic>
      <p:sp>
        <p:nvSpPr>
          <p:cNvPr id="7" name="Rectangle 6"/>
          <p:cNvSpPr/>
          <p:nvPr/>
        </p:nvSpPr>
        <p:spPr>
          <a:xfrm rot="16200000">
            <a:off x="-3438100" y="3442872"/>
            <a:ext cx="7562849" cy="677108"/>
          </a:xfrm>
          <a:prstGeom prst="rect">
            <a:avLst/>
          </a:prstGeom>
          <a:solidFill>
            <a:schemeClr val="accent4">
              <a:lumMod val="20000"/>
              <a:lumOff val="80000"/>
            </a:schemeClr>
          </a:solidFill>
        </p:spPr>
        <p:txBody>
          <a:bodyPr wrap="square">
            <a:spAutoFit/>
          </a:bodyPr>
          <a:lstStyle/>
          <a:p>
            <a:pPr algn="ct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Temporal dimension: </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year, </a:t>
            </a: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time, seasonality </a:t>
            </a:r>
            <a:r>
              <a:rPr lang="is-I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a:p>
            <a:pPr algn="ctr"/>
            <a:endParaRPr lang="en-US" sz="1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6444546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7247" y="0"/>
            <a:ext cx="4435977" cy="3326983"/>
          </a:xfrm>
          <a:prstGeom prst="rect">
            <a:avLst/>
          </a:prstGeom>
        </p:spPr>
      </p:pic>
      <p:pic>
        <p:nvPicPr>
          <p:cNvPr id="4" name="Picture 3">
            <a:hlinkClick r:id="rId3"/>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51528" y="0"/>
            <a:ext cx="4437110" cy="3327833"/>
          </a:xfrm>
          <a:prstGeom prst="rect">
            <a:avLst/>
          </a:prstGeom>
        </p:spPr>
      </p:pic>
      <p:sp>
        <p:nvSpPr>
          <p:cNvPr id="5" name="Rectangle 4"/>
          <p:cNvSpPr/>
          <p:nvPr/>
        </p:nvSpPr>
        <p:spPr>
          <a:xfrm>
            <a:off x="1743990" y="3331425"/>
            <a:ext cx="8272766" cy="523220"/>
          </a:xfrm>
          <a:prstGeom prst="rect">
            <a:avLst/>
          </a:prstGeom>
        </p:spPr>
        <p:txBody>
          <a:bodyPr wrap="square">
            <a:spAutoFit/>
          </a:bodyPr>
          <a:lstStyle/>
          <a:p>
            <a:r>
              <a:rPr lang="en-US" sz="1400" dirty="0"/>
              <a:t>A record is here defined to be complete if it includes an identification at least to species rank, valid coordinates, a full date of occurrence and a given basis of record (e.g. </a:t>
            </a:r>
            <a:r>
              <a:rPr lang="en-US" sz="1400" dirty="0" smtClean="0"/>
              <a:t>observation</a:t>
            </a:r>
            <a:r>
              <a:rPr lang="en-US" sz="1400" dirty="0"/>
              <a:t>, </a:t>
            </a:r>
            <a:r>
              <a:rPr lang="en-US" sz="1400" dirty="0" smtClean="0"/>
              <a:t>specimen)</a:t>
            </a:r>
            <a:r>
              <a:rPr lang="en-US" sz="1400" dirty="0"/>
              <a:t>.</a:t>
            </a:r>
          </a:p>
        </p:txBody>
      </p:sp>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77247" y="4106134"/>
            <a:ext cx="4608955" cy="3456716"/>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51528" y="4235016"/>
            <a:ext cx="4437110" cy="3327833"/>
          </a:xfrm>
          <a:prstGeom prst="rect">
            <a:avLst/>
          </a:prstGeom>
        </p:spPr>
      </p:pic>
      <p:sp>
        <p:nvSpPr>
          <p:cNvPr id="8" name="Rectangle 7"/>
          <p:cNvSpPr/>
          <p:nvPr/>
        </p:nvSpPr>
        <p:spPr>
          <a:xfrm rot="16200000">
            <a:off x="-3438100" y="3442872"/>
            <a:ext cx="7562849" cy="677108"/>
          </a:xfrm>
          <a:prstGeom prst="rect">
            <a:avLst/>
          </a:prstGeom>
          <a:solidFill>
            <a:schemeClr val="accent4">
              <a:lumMod val="20000"/>
              <a:lumOff val="80000"/>
            </a:schemeClr>
          </a:solidFill>
        </p:spPr>
        <p:txBody>
          <a:bodyPr wrap="square">
            <a:spAutoFit/>
          </a:bodyPr>
          <a:lstStyle/>
          <a:p>
            <a:pPr algn="ctr"/>
            <a:r>
              <a:rPr lang="en-US" sz="28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Completeness &amp; precision</a:t>
            </a:r>
          </a:p>
          <a:p>
            <a:pPr algn="ctr"/>
            <a:endParaRPr lang="en-US" sz="1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5258692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287" tIns="52144" rIns="104287" bIns="52144" anchor="ctr"/>
          <a:lstStyle/>
          <a:p>
            <a:pPr algn="ctr">
              <a:defRPr/>
            </a:pPr>
            <a:endParaRPr lang="en-US">
              <a:solidFill>
                <a:schemeClr val="lt1"/>
              </a:solidFill>
              <a:latin typeface="+mn-lt"/>
              <a:ea typeface="+mn-ea"/>
              <a:cs typeface="+mn-cs"/>
            </a:endParaRPr>
          </a:p>
        </p:txBody>
      </p:sp>
      <p:sp>
        <p:nvSpPr>
          <p:cNvPr id="4099" name="TextBox 5"/>
          <p:cNvSpPr txBox="1">
            <a:spLocks noChangeArrowheads="1"/>
          </p:cNvSpPr>
          <p:nvPr/>
        </p:nvSpPr>
        <p:spPr bwMode="auto">
          <a:xfrm>
            <a:off x="1324946" y="2881586"/>
            <a:ext cx="8038746" cy="98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smtClean="0">
                <a:latin typeface="Trebuchet MS" charset="0"/>
              </a:rPr>
              <a:t>Data validation tools</a:t>
            </a:r>
            <a:endParaRPr lang="en-US" sz="5700" b="1" dirty="0">
              <a:latin typeface="Trebuchet MS" charset="0"/>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01" y="4122745"/>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258108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11-27 at 11.40.36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3686" y="224943"/>
            <a:ext cx="8174952" cy="7228428"/>
          </a:xfrm>
          <a:prstGeom prst="rect">
            <a:avLst/>
          </a:prstGeom>
        </p:spPr>
      </p:pic>
      <p:sp>
        <p:nvSpPr>
          <p:cNvPr id="5" name="Rectangle 4"/>
          <p:cNvSpPr/>
          <p:nvPr/>
        </p:nvSpPr>
        <p:spPr>
          <a:xfrm>
            <a:off x="96768" y="470178"/>
            <a:ext cx="2416918" cy="3416319"/>
          </a:xfrm>
          <a:prstGeom prst="rect">
            <a:avLst/>
          </a:prstGeom>
        </p:spPr>
        <p:txBody>
          <a:bodyPr wrap="square">
            <a:spAutoFit/>
          </a:bodyPr>
          <a:lstStyle/>
          <a:p>
            <a:r>
              <a:rPr lang="en-US" sz="1200" b="1" dirty="0" smtClean="0"/>
              <a:t>BIDSAT</a:t>
            </a:r>
          </a:p>
          <a:p>
            <a:endParaRPr lang="en-US" sz="1200" dirty="0" smtClean="0"/>
          </a:p>
          <a:p>
            <a:r>
              <a:rPr lang="en-US" sz="1200" dirty="0" smtClean="0"/>
              <a:t>This </a:t>
            </a:r>
            <a:r>
              <a:rPr lang="en-US" sz="1200" dirty="0"/>
              <a:t>online tool allows to analyze datasets published and registered in the GBIF network. You can select any dataset and extract metrics based on different variables (taxonomy, type of record, </a:t>
            </a:r>
            <a:r>
              <a:rPr lang="en-US" sz="1200" dirty="0" smtClean="0"/>
              <a:t>etc.) </a:t>
            </a:r>
            <a:r>
              <a:rPr lang="en-US" sz="1200" dirty="0"/>
              <a:t>and also automatically produce maps and other diagrams</a:t>
            </a:r>
            <a:r>
              <a:rPr lang="en-US" sz="1200" dirty="0" smtClean="0"/>
              <a:t>.</a:t>
            </a:r>
          </a:p>
          <a:p>
            <a:endParaRPr lang="en-US" sz="1200" dirty="0"/>
          </a:p>
          <a:p>
            <a:endParaRPr lang="en-US" sz="1200" dirty="0"/>
          </a:p>
          <a:p>
            <a:r>
              <a:rPr lang="en-US" sz="1200" dirty="0" smtClean="0"/>
              <a:t>Otegui</a:t>
            </a:r>
            <a:r>
              <a:rPr lang="en-US" sz="1200" dirty="0"/>
              <a:t>, J. (2012) Biodiversity Datasets Assessment Tool (BIDDSAT). Universidad de Navarra. Available online at </a:t>
            </a:r>
            <a:r>
              <a:rPr lang="en-US" sz="1200" dirty="0">
                <a:hlinkClick r:id="rId4"/>
              </a:rPr>
              <a:t>http://www.unav.es/unzyec/mzna/biddsat</a:t>
            </a:r>
            <a:r>
              <a:rPr lang="en-US" sz="1200" dirty="0" smtClean="0">
                <a:hlinkClick r:id="rId4"/>
              </a:rPr>
              <a:t>/</a:t>
            </a:r>
            <a:r>
              <a:rPr lang="en-US" sz="1200" dirty="0" smtClean="0"/>
              <a:t> </a:t>
            </a:r>
            <a:endParaRPr lang="en-US" sz="1200" dirty="0"/>
          </a:p>
        </p:txBody>
      </p:sp>
    </p:spTree>
    <p:extLst>
      <p:ext uri="{BB962C8B-B14F-4D97-AF65-F5344CB8AC3E}">
        <p14:creationId xmlns:p14="http://schemas.microsoft.com/office/powerpoint/2010/main" val="22874298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11-27 at 16.11.53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09530" y="0"/>
            <a:ext cx="8579108" cy="7562850"/>
          </a:xfrm>
          <a:prstGeom prst="rect">
            <a:avLst/>
          </a:prstGeom>
        </p:spPr>
      </p:pic>
      <p:pic>
        <p:nvPicPr>
          <p:cNvPr id="4" name="Picture 3" descr="logo.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6209" y="5834219"/>
            <a:ext cx="1497778" cy="1445224"/>
          </a:xfrm>
          <a:prstGeom prst="rect">
            <a:avLst/>
          </a:prstGeom>
        </p:spPr>
      </p:pic>
      <p:sp>
        <p:nvSpPr>
          <p:cNvPr id="5" name="Rectangle 4"/>
          <p:cNvSpPr/>
          <p:nvPr/>
        </p:nvSpPr>
        <p:spPr>
          <a:xfrm>
            <a:off x="246209" y="5028451"/>
            <a:ext cx="1658763" cy="707886"/>
          </a:xfrm>
          <a:prstGeom prst="rect">
            <a:avLst/>
          </a:prstGeom>
        </p:spPr>
        <p:txBody>
          <a:bodyPr wrap="square">
            <a:spAutoFit/>
          </a:bodyPr>
          <a:lstStyle/>
          <a:p>
            <a:r>
              <a:rPr lang="en-US" sz="2000" i="1" dirty="0"/>
              <a:t>Atlas of Living Australia</a:t>
            </a:r>
          </a:p>
        </p:txBody>
      </p:sp>
    </p:spTree>
    <p:extLst>
      <p:ext uri="{BB962C8B-B14F-4D97-AF65-F5344CB8AC3E}">
        <p14:creationId xmlns:p14="http://schemas.microsoft.com/office/powerpoint/2010/main" val="7426400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11-27 at 11.00.26 .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3175" y="0"/>
            <a:ext cx="5305463" cy="7562850"/>
          </a:xfrm>
          <a:prstGeom prst="rect">
            <a:avLst/>
          </a:prstGeom>
          <a:ln>
            <a:solidFill>
              <a:schemeClr val="bg1">
                <a:lumMod val="50000"/>
              </a:schemeClr>
            </a:solidFill>
          </a:ln>
        </p:spPr>
      </p:pic>
      <p:sp>
        <p:nvSpPr>
          <p:cNvPr id="4" name="Rectangle 3"/>
          <p:cNvSpPr/>
          <p:nvPr/>
        </p:nvSpPr>
        <p:spPr>
          <a:xfrm>
            <a:off x="298215" y="1333323"/>
            <a:ext cx="4904638" cy="2200602"/>
          </a:xfrm>
          <a:prstGeom prst="rect">
            <a:avLst/>
          </a:prstGeom>
        </p:spPr>
        <p:txBody>
          <a:bodyPr wrap="square">
            <a:spAutoFit/>
          </a:bodyPr>
          <a:lstStyle/>
          <a:p>
            <a:r>
              <a:rPr lang="en-US" b="1" dirty="0"/>
              <a:t>Chapman</a:t>
            </a:r>
            <a:r>
              <a:rPr lang="en-US" dirty="0"/>
              <a:t>, A. D. </a:t>
            </a:r>
            <a:r>
              <a:rPr lang="en-US" dirty="0" smtClean="0"/>
              <a:t>(</a:t>
            </a:r>
            <a:r>
              <a:rPr lang="en-US" b="1" dirty="0" smtClean="0"/>
              <a:t>2005</a:t>
            </a:r>
            <a:r>
              <a:rPr lang="en-US" dirty="0"/>
              <a:t>)</a:t>
            </a:r>
            <a:r>
              <a:rPr lang="en-US" dirty="0" smtClean="0"/>
              <a:t> </a:t>
            </a:r>
            <a:r>
              <a:rPr lang="en-US" dirty="0"/>
              <a:t>Principles of Data Quality, version 1.0. Report for the Global Biodiversity Information Facility, Copenhagen. ISBN 87-92020-03-8. </a:t>
            </a:r>
            <a:endParaRPr lang="en-US" dirty="0" smtClean="0"/>
          </a:p>
          <a:p>
            <a:pPr lvl="0"/>
            <a:r>
              <a:rPr lang="en-US" dirty="0" smtClean="0"/>
              <a:t>Available </a:t>
            </a:r>
            <a:r>
              <a:rPr lang="en-US" dirty="0"/>
              <a:t>online </a:t>
            </a:r>
            <a:r>
              <a:rPr lang="en-US" dirty="0" smtClean="0"/>
              <a:t>at </a:t>
            </a:r>
            <a:r>
              <a:rPr lang="en" sz="1600" u="sng" dirty="0">
                <a:solidFill>
                  <a:srgbClr val="009999"/>
                </a:solidFill>
                <a:hlinkClick r:id="rId3"/>
              </a:rPr>
              <a:t>http://www.gbif.org/resource/80509</a:t>
            </a:r>
          </a:p>
          <a:p>
            <a:r>
              <a:rPr lang="en-US" sz="1600" dirty="0" smtClean="0">
                <a:hlinkClick r:id="rId5"/>
              </a:rPr>
              <a:t>http</a:t>
            </a:r>
            <a:r>
              <a:rPr lang="en-US" sz="1600" dirty="0">
                <a:hlinkClick r:id="rId5"/>
              </a:rPr>
              <a:t>://www.gbif.org/orc/?doc_id=</a:t>
            </a:r>
            <a:r>
              <a:rPr lang="en-US" sz="1600" dirty="0" smtClean="0">
                <a:hlinkClick r:id="rId5"/>
              </a:rPr>
              <a:t>1229</a:t>
            </a:r>
            <a:r>
              <a:rPr lang="en-US" sz="1600" dirty="0" smtClean="0"/>
              <a:t> </a:t>
            </a:r>
            <a:endParaRPr lang="en-US" sz="1600" dirty="0"/>
          </a:p>
        </p:txBody>
      </p:sp>
    </p:spTree>
    <p:extLst>
      <p:ext uri="{BB962C8B-B14F-4D97-AF65-F5344CB8AC3E}">
        <p14:creationId xmlns:p14="http://schemas.microsoft.com/office/powerpoint/2010/main" val="22250526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1-21 at 18.28.41 .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1"/>
            <a:ext cx="10688639" cy="7562851"/>
          </a:xfrm>
          <a:prstGeom prst="rect">
            <a:avLst/>
          </a:prstGeom>
        </p:spPr>
      </p:pic>
      <p:sp>
        <p:nvSpPr>
          <p:cNvPr id="4" name="Rectangle 3"/>
          <p:cNvSpPr/>
          <p:nvPr/>
        </p:nvSpPr>
        <p:spPr>
          <a:xfrm>
            <a:off x="6222021" y="1801094"/>
            <a:ext cx="4152887" cy="646331"/>
          </a:xfrm>
          <a:prstGeom prst="rect">
            <a:avLst/>
          </a:prstGeom>
          <a:solidFill>
            <a:schemeClr val="bg1">
              <a:lumMod val="50000"/>
              <a:alpha val="50000"/>
            </a:schemeClr>
          </a:solidFill>
          <a:ln>
            <a:solidFill>
              <a:schemeClr val="bg1">
                <a:lumMod val="50000"/>
              </a:schemeClr>
            </a:solidFill>
          </a:ln>
        </p:spPr>
        <p:txBody>
          <a:bodyPr wrap="none">
            <a:spAutoFit/>
          </a:bodyPr>
          <a:lstStyle/>
          <a:p>
            <a:r>
              <a:rPr lang="en-US" sz="1800" dirty="0" smtClean="0"/>
              <a:t>Released 2017-11-01:</a:t>
            </a:r>
          </a:p>
          <a:p>
            <a:r>
              <a:rPr lang="en-US" sz="1800" dirty="0" smtClean="0">
                <a:hlinkClick r:id="rId3"/>
              </a:rPr>
              <a:t>https</a:t>
            </a:r>
            <a:r>
              <a:rPr lang="en-US" sz="1800" dirty="0">
                <a:hlinkClick r:id="rId3"/>
              </a:rPr>
              <a:t>://www.gbif.org/tools/data-</a:t>
            </a:r>
            <a:r>
              <a:rPr lang="en-US" sz="1800" dirty="0" smtClean="0">
                <a:hlinkClick r:id="rId3"/>
              </a:rPr>
              <a:t>validator</a:t>
            </a:r>
            <a:r>
              <a:rPr lang="en-US" sz="1800" dirty="0" smtClean="0"/>
              <a:t>  </a:t>
            </a:r>
            <a:endParaRPr lang="en-US" sz="1800" dirty="0"/>
          </a:p>
        </p:txBody>
      </p:sp>
    </p:spTree>
    <p:extLst>
      <p:ext uri="{BB962C8B-B14F-4D97-AF65-F5344CB8AC3E}">
        <p14:creationId xmlns:p14="http://schemas.microsoft.com/office/powerpoint/2010/main" val="3045997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 data ocean.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46638"/>
          </a:xfrm>
          <a:prstGeom prst="rect">
            <a:avLst/>
          </a:prstGeom>
        </p:spPr>
      </p:pic>
      <p:pic>
        <p:nvPicPr>
          <p:cNvPr id="6" name="Picture 5" descr="-5.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0688638" cy="7563388"/>
          </a:xfrm>
          <a:prstGeom prst="rect">
            <a:avLst/>
          </a:prstGeom>
        </p:spPr>
      </p:pic>
      <p:pic>
        <p:nvPicPr>
          <p:cNvPr id="9" name="Picture 8" descr="big data ocean blue_2 embos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364"/>
            <a:ext cx="10688638" cy="7562486"/>
          </a:xfrm>
          <a:prstGeom prst="rect">
            <a:avLst/>
          </a:prstGeom>
        </p:spPr>
      </p:pic>
      <p:sp>
        <p:nvSpPr>
          <p:cNvPr id="2" name="Title 1"/>
          <p:cNvSpPr>
            <a:spLocks noGrp="1"/>
          </p:cNvSpPr>
          <p:nvPr>
            <p:ph type="title"/>
          </p:nvPr>
        </p:nvSpPr>
        <p:spPr>
          <a:xfrm>
            <a:off x="478655" y="442800"/>
            <a:ext cx="6129912" cy="1260475"/>
          </a:xfrm>
        </p:spPr>
        <p:txBody>
          <a:bodyPr>
            <a:normAutofit/>
          </a:bodyPr>
          <a:lstStyle/>
          <a:p>
            <a:pPr algn="l"/>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GBIF &amp; data quality</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7" name="Picture 6" descr="refinement.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947016" y="253039"/>
            <a:ext cx="3573516" cy="3498284"/>
          </a:xfrm>
          <a:prstGeom prst="rect">
            <a:avLst/>
          </a:prstGeom>
          <a:effectLst>
            <a:outerShdw blurRad="50800" dist="38100" dir="2700000" algn="tl" rotWithShape="0">
              <a:srgbClr val="000000">
                <a:alpha val="43000"/>
              </a:srgbClr>
            </a:outerShdw>
          </a:effectLst>
        </p:spPr>
      </p:pic>
      <p:sp>
        <p:nvSpPr>
          <p:cNvPr id="11" name="Rectangle 10"/>
          <p:cNvSpPr/>
          <p:nvPr/>
        </p:nvSpPr>
        <p:spPr>
          <a:xfrm>
            <a:off x="510895" y="2220601"/>
            <a:ext cx="9079320" cy="4524315"/>
          </a:xfrm>
          <a:prstGeom prst="rect">
            <a:avLst/>
          </a:prstGeom>
        </p:spPr>
        <p:txBody>
          <a:bodyPr wrap="square">
            <a:spAutoFit/>
          </a:bodyPr>
          <a:lstStyle/>
          <a:p>
            <a:r>
              <a:rPr lang="en-US" sz="3200" dirty="0"/>
              <a:t>GBIF </a:t>
            </a:r>
            <a:r>
              <a:rPr lang="en-US" sz="3200" dirty="0" smtClean="0"/>
              <a:t>provides </a:t>
            </a:r>
            <a:r>
              <a:rPr lang="en-US" sz="3200" i="1" dirty="0"/>
              <a:t>services</a:t>
            </a:r>
            <a:r>
              <a:rPr lang="en-US" sz="3200" dirty="0"/>
              <a:t> and </a:t>
            </a:r>
            <a:r>
              <a:rPr lang="en-US" sz="3200" i="1" dirty="0"/>
              <a:t>tools </a:t>
            </a:r>
          </a:p>
          <a:p>
            <a:r>
              <a:rPr lang="en-US" sz="3200" dirty="0"/>
              <a:t>to identify </a:t>
            </a:r>
            <a:r>
              <a:rPr lang="en-US" sz="3200" b="1" dirty="0"/>
              <a:t>data quality </a:t>
            </a:r>
            <a:r>
              <a:rPr lang="en-US" sz="3200" dirty="0"/>
              <a:t>issues and </a:t>
            </a:r>
          </a:p>
          <a:p>
            <a:r>
              <a:rPr lang="en-US" sz="3200" i="1" dirty="0"/>
              <a:t>solutions</a:t>
            </a:r>
            <a:r>
              <a:rPr lang="en-US" sz="3200" dirty="0"/>
              <a:t> for improving the usefulness </a:t>
            </a:r>
          </a:p>
          <a:p>
            <a:r>
              <a:rPr lang="en-US" sz="3200" dirty="0"/>
              <a:t>and </a:t>
            </a:r>
            <a:r>
              <a:rPr lang="en-US" sz="3200" b="1" dirty="0"/>
              <a:t>fitness for use </a:t>
            </a:r>
            <a:r>
              <a:rPr lang="en-US" sz="3200" dirty="0"/>
              <a:t>of biodiversity datasets.</a:t>
            </a:r>
          </a:p>
          <a:p>
            <a:endParaRPr lang="en-US" sz="3200" dirty="0"/>
          </a:p>
          <a:p>
            <a:pPr marL="457200" indent="-457200">
              <a:buFont typeface="Arial"/>
              <a:buChar char="•"/>
            </a:pPr>
            <a:r>
              <a:rPr lang="en-US" sz="3200" b="1" dirty="0"/>
              <a:t>Taxonomic</a:t>
            </a:r>
            <a:r>
              <a:rPr lang="en-US" sz="3200" dirty="0"/>
              <a:t> interpretations and standardization</a:t>
            </a:r>
          </a:p>
          <a:p>
            <a:pPr marL="457200" indent="-457200">
              <a:buFont typeface="Arial"/>
              <a:buChar char="•"/>
            </a:pPr>
            <a:r>
              <a:rPr lang="en-US" sz="3200" b="1" dirty="0"/>
              <a:t>Geographic</a:t>
            </a:r>
            <a:r>
              <a:rPr lang="en-US" sz="3200" dirty="0"/>
              <a:t> validation and enrichment</a:t>
            </a:r>
          </a:p>
          <a:p>
            <a:pPr marL="457200" indent="-457200">
              <a:buFont typeface="Arial"/>
              <a:buChar char="•"/>
            </a:pPr>
            <a:r>
              <a:rPr lang="en-US" sz="3200" b="1" dirty="0"/>
              <a:t>Temporal</a:t>
            </a:r>
            <a:r>
              <a:rPr lang="en-US" sz="3200" dirty="0"/>
              <a:t> dimension and validation</a:t>
            </a:r>
          </a:p>
          <a:p>
            <a:pPr marL="457200" indent="-457200">
              <a:buFont typeface="Arial"/>
              <a:buChar char="•"/>
            </a:pPr>
            <a:r>
              <a:rPr lang="en-US" sz="3200" b="1" dirty="0"/>
              <a:t>Dataset descriptions</a:t>
            </a:r>
            <a:r>
              <a:rPr lang="en-US" sz="3200" dirty="0"/>
              <a:t>, methodology &amp; </a:t>
            </a:r>
            <a:r>
              <a:rPr lang="en-US" sz="3200" dirty="0" smtClean="0"/>
              <a:t>provenance</a:t>
            </a:r>
            <a:endParaRPr lang="en-US" sz="3200" dirty="0"/>
          </a:p>
        </p:txBody>
      </p:sp>
    </p:spTree>
    <p:extLst>
      <p:ext uri="{BB962C8B-B14F-4D97-AF65-F5344CB8AC3E}">
        <p14:creationId xmlns:p14="http://schemas.microsoft.com/office/powerpoint/2010/main" val="254330783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11-21 at 18.20.52 .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0688638" cy="7562850"/>
          </a:xfrm>
          <a:prstGeom prst="rect">
            <a:avLst/>
          </a:prstGeom>
        </p:spPr>
      </p:pic>
      <p:pic>
        <p:nvPicPr>
          <p:cNvPr id="4" name="Picture 3" descr="Screen Shot 2017-11-21 at 18.21.49 .png">
            <a:hlinkClick r:id="rId3"/>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79919" y="3358453"/>
            <a:ext cx="3352800" cy="3746500"/>
          </a:xfrm>
          <a:prstGeom prst="rect">
            <a:avLst/>
          </a:prstGeom>
          <a:ln>
            <a:solidFill>
              <a:schemeClr val="bg1">
                <a:lumMod val="50000"/>
              </a:schemeClr>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59592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11-21 at 18.20.52 .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0688638" cy="7562850"/>
          </a:xfrm>
          <a:prstGeom prst="rect">
            <a:avLst/>
          </a:prstGeom>
        </p:spPr>
      </p:pic>
      <p:pic>
        <p:nvPicPr>
          <p:cNvPr id="3" name="Picture 2" descr="Screen Shot 2017-11-21 at 18.25.35 .png">
            <a:hlinkClick r:id="rId3"/>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33618" y="70413"/>
            <a:ext cx="8120245" cy="7397851"/>
          </a:xfrm>
          <a:prstGeom prst="rect">
            <a:avLst/>
          </a:prstGeom>
          <a:ln>
            <a:solidFill>
              <a:schemeClr val="bg1">
                <a:lumMod val="50000"/>
              </a:schemeClr>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87370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88"/>
          <p:cNvSpPr txBox="1"/>
          <p:nvPr/>
        </p:nvSpPr>
        <p:spPr>
          <a:xfrm>
            <a:off x="8386173" y="43600"/>
            <a:ext cx="1947839" cy="413100"/>
          </a:xfrm>
          <a:prstGeom prst="rect">
            <a:avLst/>
          </a:prstGeom>
          <a:noFill/>
          <a:ln>
            <a:noFill/>
          </a:ln>
        </p:spPr>
        <p:txBody>
          <a:bodyPr wrap="square" lIns="91425" tIns="91425" rIns="91425" bIns="91425" anchor="t" anchorCtr="0">
            <a:noAutofit/>
          </a:bodyPr>
          <a:lstStyle/>
          <a:p>
            <a:pPr lvl="0" rtl="0">
              <a:lnSpc>
                <a:spcPct val="115000"/>
              </a:lnSpc>
              <a:spcBef>
                <a:spcPts val="0"/>
              </a:spcBef>
              <a:spcAft>
                <a:spcPts val="1600"/>
              </a:spcAft>
              <a:buNone/>
            </a:pPr>
            <a:r>
              <a:rPr lang="en" sz="1800" dirty="0">
                <a:solidFill>
                  <a:srgbClr val="595959"/>
                </a:solidFill>
              </a:rPr>
              <a:t>Kurator Web</a:t>
            </a:r>
          </a:p>
        </p:txBody>
      </p:sp>
      <p:sp>
        <p:nvSpPr>
          <p:cNvPr id="5" name="Shape 390"/>
          <p:cNvSpPr txBox="1">
            <a:spLocks/>
          </p:cNvSpPr>
          <p:nvPr/>
        </p:nvSpPr>
        <p:spPr>
          <a:xfrm>
            <a:off x="1188053" y="159031"/>
            <a:ext cx="6718645" cy="1152018"/>
          </a:xfrm>
          <a:prstGeom prst="rect">
            <a:avLst/>
          </a:prstGeom>
        </p:spPr>
        <p:txBody>
          <a:bodyPr vert="horz" wrap="square" lIns="91425" tIns="91425" rIns="91425" bIns="91425" rtlCol="0" anchor="t" anchorCtr="0">
            <a:noAutofit/>
          </a:bodyPr>
          <a:lstStyle>
            <a:lvl1pPr algn="ctr" defTabSz="520596" rtl="0" eaLnBrk="1" latinLnBrk="0" hangingPunct="1">
              <a:spcBef>
                <a:spcPct val="0"/>
              </a:spcBef>
              <a:buNone/>
              <a:defRPr sz="5000" kern="1200">
                <a:solidFill>
                  <a:schemeClr val="tx1"/>
                </a:solidFill>
                <a:latin typeface="+mj-lt"/>
                <a:ea typeface="+mj-ea"/>
                <a:cs typeface="+mj-cs"/>
              </a:defRPr>
            </a:lvl1pPr>
          </a:lstStyle>
          <a:p>
            <a:pPr>
              <a:lnSpc>
                <a:spcPct val="115000"/>
              </a:lnSpc>
              <a:spcBef>
                <a:spcPts val="0"/>
              </a:spcBef>
              <a:spcAft>
                <a:spcPts val="1600"/>
              </a:spcAft>
            </a:pPr>
            <a:r>
              <a:rPr lang="en" b="1" dirty="0" smtClean="0">
                <a:solidFill>
                  <a:srgbClr val="262672"/>
                </a:solidFill>
              </a:rPr>
              <a:t>Kurator Web</a:t>
            </a:r>
            <a:endParaRPr lang="en" b="1" dirty="0">
              <a:solidFill>
                <a:srgbClr val="262672"/>
              </a:solidFill>
            </a:endParaRPr>
          </a:p>
        </p:txBody>
      </p:sp>
      <p:pic>
        <p:nvPicPr>
          <p:cNvPr id="6" name="Shape 39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6174" y="422575"/>
            <a:ext cx="1947839" cy="1697590"/>
          </a:xfrm>
          <a:prstGeom prst="rect">
            <a:avLst/>
          </a:prstGeom>
          <a:noFill/>
          <a:ln>
            <a:noFill/>
          </a:ln>
        </p:spPr>
      </p:pic>
      <p:grpSp>
        <p:nvGrpSpPr>
          <p:cNvPr id="7" name="Shape 394"/>
          <p:cNvGrpSpPr/>
          <p:nvPr/>
        </p:nvGrpSpPr>
        <p:grpSpPr>
          <a:xfrm>
            <a:off x="850072" y="1423717"/>
            <a:ext cx="7886215" cy="5182735"/>
            <a:chOff x="1951000" y="921588"/>
            <a:chExt cx="5665938" cy="3300325"/>
          </a:xfrm>
        </p:grpSpPr>
        <p:pic>
          <p:nvPicPr>
            <p:cNvPr id="8" name="Shape 39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51000" y="921588"/>
              <a:ext cx="5242000" cy="3300325"/>
            </a:xfrm>
            <a:prstGeom prst="rect">
              <a:avLst/>
            </a:prstGeom>
            <a:noFill/>
            <a:ln w="28575" cap="flat" cmpd="sng">
              <a:solidFill>
                <a:srgbClr val="262672"/>
              </a:solidFill>
              <a:prstDash val="solid"/>
              <a:round/>
              <a:headEnd type="none" w="med" len="med"/>
              <a:tailEnd type="none" w="med" len="med"/>
            </a:ln>
          </p:spPr>
        </p:pic>
        <p:cxnSp>
          <p:nvCxnSpPr>
            <p:cNvPr id="9" name="Shape 396"/>
            <p:cNvCxnSpPr/>
            <p:nvPr/>
          </p:nvCxnSpPr>
          <p:spPr>
            <a:xfrm>
              <a:off x="6859438" y="1250351"/>
              <a:ext cx="757500" cy="779400"/>
            </a:xfrm>
            <a:prstGeom prst="straightConnector1">
              <a:avLst/>
            </a:prstGeom>
            <a:noFill/>
            <a:ln w="76200" cap="flat" cmpd="sng">
              <a:solidFill>
                <a:srgbClr val="44969F"/>
              </a:solidFill>
              <a:prstDash val="solid"/>
              <a:round/>
              <a:headEnd type="stealth" w="lg" len="lg"/>
              <a:tailEnd type="none" w="lg" len="lg"/>
            </a:ln>
          </p:spPr>
        </p:cxnSp>
        <p:pic>
          <p:nvPicPr>
            <p:cNvPr id="10" name="Shape 39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909625" y="922800"/>
              <a:ext cx="1272400" cy="327551"/>
            </a:xfrm>
            <a:prstGeom prst="rect">
              <a:avLst/>
            </a:prstGeom>
            <a:noFill/>
            <a:ln>
              <a:noFill/>
            </a:ln>
          </p:spPr>
        </p:pic>
        <p:pic>
          <p:nvPicPr>
            <p:cNvPr id="11" name="Shape 398"/>
            <p:cNvPicPr preferRelativeResize="0"/>
            <p:nvPr/>
          </p:nvPicPr>
          <p:blipFill>
            <a:blip r:embed="rId5">
              <a:alphaModFix/>
            </a:blip>
            <a:stretch>
              <a:fillRect/>
            </a:stretch>
          </p:blipFill>
          <p:spPr>
            <a:xfrm>
              <a:off x="1965075" y="941400"/>
              <a:ext cx="3911299" cy="169000"/>
            </a:xfrm>
            <a:prstGeom prst="rect">
              <a:avLst/>
            </a:prstGeom>
            <a:noFill/>
            <a:ln>
              <a:noFill/>
            </a:ln>
          </p:spPr>
        </p:pic>
      </p:grpSp>
      <p:sp>
        <p:nvSpPr>
          <p:cNvPr id="12" name="Shape 399"/>
          <p:cNvSpPr txBox="1"/>
          <p:nvPr/>
        </p:nvSpPr>
        <p:spPr>
          <a:xfrm>
            <a:off x="563326" y="6864830"/>
            <a:ext cx="7582897" cy="413100"/>
          </a:xfrm>
          <a:prstGeom prst="rect">
            <a:avLst/>
          </a:prstGeom>
          <a:noFill/>
          <a:ln>
            <a:noFill/>
          </a:ln>
        </p:spPr>
        <p:txBody>
          <a:bodyPr wrap="square" lIns="91425" tIns="91425" rIns="91425" bIns="91425" anchor="t" anchorCtr="0">
            <a:noAutofit/>
          </a:bodyPr>
          <a:lstStyle/>
          <a:p>
            <a:pPr lvl="0" algn="ctr" rtl="0">
              <a:lnSpc>
                <a:spcPct val="115000"/>
              </a:lnSpc>
              <a:spcBef>
                <a:spcPts val="0"/>
              </a:spcBef>
              <a:buNone/>
            </a:pPr>
            <a:r>
              <a:rPr lang="en" sz="1600" b="1" dirty="0">
                <a:solidFill>
                  <a:schemeClr val="dk1"/>
                </a:solidFill>
                <a:highlight>
                  <a:srgbClr val="FFFFFF"/>
                </a:highlight>
              </a:rPr>
              <a:t>Kurator Web </a:t>
            </a:r>
            <a:r>
              <a:rPr lang="en" sz="1600" u="sng" dirty="0">
                <a:solidFill>
                  <a:schemeClr val="hlink"/>
                </a:solidFill>
                <a:highlight>
                  <a:srgbClr val="FFFFFF"/>
                </a:highlight>
                <a:hlinkClick r:id="rId6"/>
              </a:rPr>
              <a:t>http://kurator.acis.ufl.edu/kurator-web/about</a:t>
            </a:r>
          </a:p>
        </p:txBody>
      </p:sp>
    </p:spTree>
    <p:extLst>
      <p:ext uri="{BB962C8B-B14F-4D97-AF65-F5344CB8AC3E}">
        <p14:creationId xmlns:p14="http://schemas.microsoft.com/office/powerpoint/2010/main" val="1284931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43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713686" y="3559773"/>
            <a:ext cx="3540024" cy="407749"/>
          </a:xfrm>
          <a:prstGeom prst="rect">
            <a:avLst/>
          </a:prstGeom>
          <a:noFill/>
          <a:ln>
            <a:noFill/>
          </a:ln>
        </p:spPr>
      </p:pic>
      <p:sp>
        <p:nvSpPr>
          <p:cNvPr id="4" name="Shape 431"/>
          <p:cNvSpPr txBox="1"/>
          <p:nvPr/>
        </p:nvSpPr>
        <p:spPr>
          <a:xfrm>
            <a:off x="-11375" y="9475"/>
            <a:ext cx="2417100" cy="413100"/>
          </a:xfrm>
          <a:prstGeom prst="rect">
            <a:avLst/>
          </a:prstGeom>
          <a:noFill/>
          <a:ln>
            <a:noFill/>
          </a:ln>
        </p:spPr>
        <p:txBody>
          <a:bodyPr wrap="square" lIns="91425" tIns="91425" rIns="91425" bIns="91425" anchor="t" anchorCtr="0">
            <a:noAutofit/>
          </a:bodyPr>
          <a:lstStyle/>
          <a:p>
            <a:pPr lvl="0" rtl="0">
              <a:lnSpc>
                <a:spcPct val="115000"/>
              </a:lnSpc>
              <a:spcBef>
                <a:spcPts val="0"/>
              </a:spcBef>
              <a:spcAft>
                <a:spcPts val="1600"/>
              </a:spcAft>
              <a:buNone/>
            </a:pPr>
            <a:r>
              <a:rPr lang="en" sz="1800">
                <a:solidFill>
                  <a:srgbClr val="595959"/>
                </a:solidFill>
              </a:rPr>
              <a:t>Kurator Web</a:t>
            </a:r>
          </a:p>
        </p:txBody>
      </p:sp>
      <p:sp>
        <p:nvSpPr>
          <p:cNvPr id="6" name="Shape 433"/>
          <p:cNvSpPr txBox="1">
            <a:spLocks/>
          </p:cNvSpPr>
          <p:nvPr/>
        </p:nvSpPr>
        <p:spPr>
          <a:xfrm>
            <a:off x="22750" y="770673"/>
            <a:ext cx="9050433" cy="1540793"/>
          </a:xfrm>
          <a:prstGeom prst="rect">
            <a:avLst/>
          </a:prstGeom>
        </p:spPr>
        <p:txBody>
          <a:bodyPr vert="horz" wrap="square" lIns="91425" tIns="91425" rIns="91425" bIns="91425" rtlCol="0" anchor="t" anchorCtr="0">
            <a:noAutofit/>
          </a:bodyPr>
          <a:lstStyle>
            <a:lvl1pPr algn="ctr" defTabSz="520596" rtl="0" eaLnBrk="1" latinLnBrk="0" hangingPunct="1">
              <a:spcBef>
                <a:spcPct val="0"/>
              </a:spcBef>
              <a:buNone/>
              <a:defRPr sz="5000" kern="1200">
                <a:solidFill>
                  <a:schemeClr val="tx1"/>
                </a:solidFill>
                <a:latin typeface="+mj-lt"/>
                <a:ea typeface="+mj-ea"/>
                <a:cs typeface="+mj-cs"/>
              </a:defRPr>
            </a:lvl1pPr>
          </a:lstStyle>
          <a:p>
            <a:pPr>
              <a:lnSpc>
                <a:spcPct val="115000"/>
              </a:lnSpc>
              <a:spcBef>
                <a:spcPts val="0"/>
              </a:spcBef>
              <a:spcAft>
                <a:spcPts val="1600"/>
              </a:spcAft>
            </a:pPr>
            <a:r>
              <a:rPr lang="en" b="1" dirty="0" smtClean="0">
                <a:solidFill>
                  <a:srgbClr val="262672"/>
                </a:solidFill>
              </a:rPr>
              <a:t>Currently Available Workflows</a:t>
            </a:r>
            <a:endParaRPr lang="en" b="1" dirty="0">
              <a:solidFill>
                <a:srgbClr val="262672"/>
              </a:solidFill>
            </a:endParaRPr>
          </a:p>
        </p:txBody>
      </p:sp>
      <p:pic>
        <p:nvPicPr>
          <p:cNvPr id="8" name="Shape 43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04712" y="2392451"/>
            <a:ext cx="2798948" cy="379816"/>
          </a:xfrm>
          <a:prstGeom prst="rect">
            <a:avLst/>
          </a:prstGeom>
          <a:noFill/>
          <a:ln>
            <a:noFill/>
          </a:ln>
        </p:spPr>
      </p:pic>
      <p:pic>
        <p:nvPicPr>
          <p:cNvPr id="9" name="Shape 43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74576" y="3524207"/>
            <a:ext cx="2755452" cy="418810"/>
          </a:xfrm>
          <a:prstGeom prst="rect">
            <a:avLst/>
          </a:prstGeom>
          <a:noFill/>
          <a:ln>
            <a:noFill/>
          </a:ln>
        </p:spPr>
      </p:pic>
      <p:pic>
        <p:nvPicPr>
          <p:cNvPr id="10" name="Shape 43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57211" y="2948600"/>
            <a:ext cx="2698660" cy="418766"/>
          </a:xfrm>
          <a:prstGeom prst="rect">
            <a:avLst/>
          </a:prstGeom>
          <a:noFill/>
          <a:ln>
            <a:noFill/>
          </a:ln>
        </p:spPr>
      </p:pic>
      <p:pic>
        <p:nvPicPr>
          <p:cNvPr id="11" name="Shape 44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713686" y="4156650"/>
            <a:ext cx="3857500" cy="379825"/>
          </a:xfrm>
          <a:prstGeom prst="rect">
            <a:avLst/>
          </a:prstGeom>
          <a:noFill/>
          <a:ln>
            <a:noFill/>
          </a:ln>
        </p:spPr>
      </p:pic>
      <p:pic>
        <p:nvPicPr>
          <p:cNvPr id="12" name="Shape 44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713686" y="2999761"/>
            <a:ext cx="3998548" cy="347863"/>
          </a:xfrm>
          <a:prstGeom prst="rect">
            <a:avLst/>
          </a:prstGeom>
          <a:noFill/>
          <a:ln>
            <a:noFill/>
          </a:ln>
        </p:spPr>
      </p:pic>
      <p:pic>
        <p:nvPicPr>
          <p:cNvPr id="13" name="Shape 44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713686" y="4759201"/>
            <a:ext cx="3857500" cy="379825"/>
          </a:xfrm>
          <a:prstGeom prst="rect">
            <a:avLst/>
          </a:prstGeom>
          <a:noFill/>
          <a:ln>
            <a:noFill/>
          </a:ln>
        </p:spPr>
      </p:pic>
      <p:pic>
        <p:nvPicPr>
          <p:cNvPr id="14" name="Shape 443"/>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65604" y="4099857"/>
            <a:ext cx="3228088" cy="418810"/>
          </a:xfrm>
          <a:prstGeom prst="rect">
            <a:avLst/>
          </a:prstGeom>
          <a:noFill/>
          <a:ln>
            <a:noFill/>
          </a:ln>
        </p:spPr>
      </p:pic>
      <p:pic>
        <p:nvPicPr>
          <p:cNvPr id="15" name="Shape 444"/>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865605" y="4675508"/>
            <a:ext cx="3092900" cy="484373"/>
          </a:xfrm>
          <a:prstGeom prst="rect">
            <a:avLst/>
          </a:prstGeom>
          <a:noFill/>
          <a:ln>
            <a:noFill/>
          </a:ln>
        </p:spPr>
      </p:pic>
      <p:pic>
        <p:nvPicPr>
          <p:cNvPr id="16" name="Shape 445"/>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847655" y="5343809"/>
            <a:ext cx="3495268" cy="418765"/>
          </a:xfrm>
          <a:prstGeom prst="rect">
            <a:avLst/>
          </a:prstGeom>
          <a:noFill/>
          <a:ln>
            <a:noFill/>
          </a:ln>
        </p:spPr>
      </p:pic>
      <p:pic>
        <p:nvPicPr>
          <p:cNvPr id="17" name="Shape 446"/>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857211" y="2372950"/>
            <a:ext cx="2698660" cy="418811"/>
          </a:xfrm>
          <a:prstGeom prst="rect">
            <a:avLst/>
          </a:prstGeom>
          <a:noFill/>
          <a:ln>
            <a:noFill/>
          </a:ln>
        </p:spPr>
      </p:pic>
      <p:pic>
        <p:nvPicPr>
          <p:cNvPr id="18" name="Shape 447"/>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4695735" y="5291196"/>
            <a:ext cx="4377448" cy="407842"/>
          </a:xfrm>
          <a:prstGeom prst="rect">
            <a:avLst/>
          </a:prstGeom>
          <a:noFill/>
          <a:ln>
            <a:noFill/>
          </a:ln>
        </p:spPr>
      </p:pic>
      <p:sp>
        <p:nvSpPr>
          <p:cNvPr id="19" name="Shape 388"/>
          <p:cNvSpPr txBox="1"/>
          <p:nvPr/>
        </p:nvSpPr>
        <p:spPr>
          <a:xfrm>
            <a:off x="9073183" y="6834849"/>
            <a:ext cx="1491468" cy="413100"/>
          </a:xfrm>
          <a:prstGeom prst="rect">
            <a:avLst/>
          </a:prstGeom>
          <a:noFill/>
          <a:ln>
            <a:noFill/>
          </a:ln>
        </p:spPr>
        <p:txBody>
          <a:bodyPr wrap="square" lIns="91425" tIns="91425" rIns="91425" bIns="91425" anchor="t" anchorCtr="0">
            <a:noAutofit/>
          </a:bodyPr>
          <a:lstStyle/>
          <a:p>
            <a:pPr lvl="0" rtl="0">
              <a:lnSpc>
                <a:spcPct val="115000"/>
              </a:lnSpc>
              <a:spcBef>
                <a:spcPts val="0"/>
              </a:spcBef>
              <a:spcAft>
                <a:spcPts val="1600"/>
              </a:spcAft>
              <a:buNone/>
            </a:pPr>
            <a:r>
              <a:rPr lang="en" sz="1800" dirty="0">
                <a:solidFill>
                  <a:srgbClr val="595959"/>
                </a:solidFill>
              </a:rPr>
              <a:t>Kurator Web</a:t>
            </a:r>
          </a:p>
        </p:txBody>
      </p:sp>
      <p:pic>
        <p:nvPicPr>
          <p:cNvPr id="20" name="Shape 391"/>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9197170" y="6319659"/>
            <a:ext cx="1321855" cy="721740"/>
          </a:xfrm>
          <a:prstGeom prst="rect">
            <a:avLst/>
          </a:prstGeom>
          <a:noFill/>
          <a:ln>
            <a:noFill/>
          </a:ln>
        </p:spPr>
      </p:pic>
    </p:spTree>
    <p:extLst>
      <p:ext uri="{BB962C8B-B14F-4D97-AF65-F5344CB8AC3E}">
        <p14:creationId xmlns:p14="http://schemas.microsoft.com/office/powerpoint/2010/main" val="3984128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287" tIns="52144" rIns="104287" bIns="52144" anchor="ctr"/>
          <a:lstStyle/>
          <a:p>
            <a:pPr algn="ctr">
              <a:defRPr/>
            </a:pPr>
            <a:endParaRPr lang="en-US">
              <a:solidFill>
                <a:schemeClr val="lt1"/>
              </a:solidFill>
              <a:latin typeface="+mn-lt"/>
              <a:ea typeface="+mn-ea"/>
              <a:cs typeface="+mn-cs"/>
            </a:endParaRPr>
          </a:p>
        </p:txBody>
      </p:sp>
      <p:sp>
        <p:nvSpPr>
          <p:cNvPr id="12291" name="TextBox 5"/>
          <p:cNvSpPr txBox="1">
            <a:spLocks noChangeArrowheads="1"/>
          </p:cNvSpPr>
          <p:nvPr/>
        </p:nvSpPr>
        <p:spPr bwMode="auto">
          <a:xfrm>
            <a:off x="625361" y="2881586"/>
            <a:ext cx="8985136" cy="185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smtClean="0">
                <a:latin typeface="Trebuchet MS" charset="0"/>
              </a:rPr>
              <a:t>Data validation services at GBIF.no</a:t>
            </a:r>
            <a:endParaRPr lang="en-US" sz="5700" b="1">
              <a:latin typeface="Trebuchet MS" charset="0"/>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01" y="4122745"/>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GBIF_NO_2_transp.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5664" y="5620314"/>
            <a:ext cx="4426959" cy="1413739"/>
          </a:xfrm>
          <a:prstGeom prst="rect">
            <a:avLst/>
          </a:prstGeom>
        </p:spPr>
      </p:pic>
    </p:spTree>
    <p:extLst>
      <p:ext uri="{BB962C8B-B14F-4D97-AF65-F5344CB8AC3E}">
        <p14:creationId xmlns:p14="http://schemas.microsoft.com/office/powerpoint/2010/main" val="298759487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11-27 at 12.51.38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648" y="0"/>
            <a:ext cx="10587990" cy="7562850"/>
          </a:xfrm>
          <a:prstGeom prst="rect">
            <a:avLst/>
          </a:prstGeom>
        </p:spPr>
      </p:pic>
      <p:pic>
        <p:nvPicPr>
          <p:cNvPr id="3" name="Picture 2" descr="GBIF Norwa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03061" y="142459"/>
            <a:ext cx="2326938" cy="641156"/>
          </a:xfrm>
          <a:prstGeom prst="rect">
            <a:avLst/>
          </a:prstGeom>
        </p:spPr>
      </p:pic>
    </p:spTree>
    <p:extLst>
      <p:ext uri="{BB962C8B-B14F-4D97-AF65-F5344CB8AC3E}">
        <p14:creationId xmlns:p14="http://schemas.microsoft.com/office/powerpoint/2010/main" val="153941320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11-27 at 13.06.09 .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8957" y="0"/>
            <a:ext cx="9999681" cy="7562850"/>
          </a:xfrm>
          <a:prstGeom prst="rect">
            <a:avLst/>
          </a:prstGeom>
        </p:spPr>
      </p:pic>
      <p:pic>
        <p:nvPicPr>
          <p:cNvPr id="4" name="Picture 3" descr="GBIF Norwa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03061" y="142459"/>
            <a:ext cx="2326938" cy="641156"/>
          </a:xfrm>
          <a:prstGeom prst="rect">
            <a:avLst/>
          </a:prstGeom>
        </p:spPr>
      </p:pic>
    </p:spTree>
    <p:extLst>
      <p:ext uri="{BB962C8B-B14F-4D97-AF65-F5344CB8AC3E}">
        <p14:creationId xmlns:p14="http://schemas.microsoft.com/office/powerpoint/2010/main" val="318053085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11-27 at 12.57.50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44" y="5427714"/>
            <a:ext cx="5447778" cy="2039007"/>
          </a:xfrm>
          <a:prstGeom prst="rect">
            <a:avLst/>
          </a:prstGeom>
        </p:spPr>
      </p:pic>
      <p:pic>
        <p:nvPicPr>
          <p:cNvPr id="3" name="Picture 2" descr="Screen Shot 2015-11-27 at 12.53.05 .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
            <a:ext cx="7253151" cy="5132403"/>
          </a:xfrm>
          <a:prstGeom prst="rect">
            <a:avLst/>
          </a:prstGeom>
        </p:spPr>
      </p:pic>
      <p:pic>
        <p:nvPicPr>
          <p:cNvPr id="6" name="Picture 5" descr="Screen Shot 2015-11-27 at 12.56.05 .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25837" y="130727"/>
            <a:ext cx="4484344" cy="3995574"/>
          </a:xfrm>
          <a:prstGeom prst="rect">
            <a:avLst/>
          </a:prstGeom>
          <a:ln>
            <a:solidFill>
              <a:schemeClr val="bg1">
                <a:lumMod val="50000"/>
              </a:schemeClr>
            </a:solidFill>
          </a:ln>
          <a:effectLst>
            <a:outerShdw blurRad="50800" dist="38100" dir="2700000" algn="tl" rotWithShape="0">
              <a:srgbClr val="000000">
                <a:alpha val="43000"/>
              </a:srgbClr>
            </a:outerShdw>
          </a:effectLst>
        </p:spPr>
      </p:pic>
      <p:pic>
        <p:nvPicPr>
          <p:cNvPr id="7" name="Picture 6" descr="Screen Shot 2015-11-27 at 12.57.02 .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65296" y="3983097"/>
            <a:ext cx="4864245" cy="3273423"/>
          </a:xfrm>
          <a:prstGeom prst="rect">
            <a:avLst/>
          </a:prstGeom>
          <a:ln>
            <a:solidFill>
              <a:schemeClr val="bg1">
                <a:lumMod val="50000"/>
              </a:schemeClr>
            </a:solidFill>
          </a:ln>
          <a:effectLst>
            <a:outerShdw blurRad="50800" dist="38100" dir="2700000" algn="tl" rotWithShape="0">
              <a:srgbClr val="000000">
                <a:alpha val="43000"/>
              </a:srgbClr>
            </a:outerShdw>
          </a:effectLst>
        </p:spPr>
      </p:pic>
      <p:sp>
        <p:nvSpPr>
          <p:cNvPr id="9" name="Oval 8"/>
          <p:cNvSpPr/>
          <p:nvPr/>
        </p:nvSpPr>
        <p:spPr>
          <a:xfrm>
            <a:off x="3266915" y="4344150"/>
            <a:ext cx="1269981" cy="683153"/>
          </a:xfrm>
          <a:prstGeom prst="ellipse">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0" name="Rectangle 9"/>
          <p:cNvSpPr/>
          <p:nvPr/>
        </p:nvSpPr>
        <p:spPr>
          <a:xfrm>
            <a:off x="6136121" y="3030120"/>
            <a:ext cx="1886379" cy="369332"/>
          </a:xfrm>
          <a:prstGeom prst="rect">
            <a:avLst/>
          </a:prstGeom>
          <a:solidFill>
            <a:srgbClr val="CCFFCC"/>
          </a:solidFill>
          <a:ln w="25400">
            <a:solidFill>
              <a:schemeClr val="accent6"/>
            </a:solidFill>
          </a:ln>
        </p:spPr>
        <p:txBody>
          <a:bodyPr wrap="none">
            <a:spAutoFit/>
          </a:bodyPr>
          <a:lstStyle/>
          <a:p>
            <a:r>
              <a:rPr lang="en-US" sz="1800" dirty="0"/>
              <a:t>Dyntaxa (Sweden)</a:t>
            </a:r>
          </a:p>
        </p:txBody>
      </p:sp>
      <p:sp>
        <p:nvSpPr>
          <p:cNvPr id="11" name="Rectangle 10"/>
          <p:cNvSpPr/>
          <p:nvPr/>
        </p:nvSpPr>
        <p:spPr>
          <a:xfrm>
            <a:off x="6777941" y="4666730"/>
            <a:ext cx="2168833" cy="369332"/>
          </a:xfrm>
          <a:prstGeom prst="rect">
            <a:avLst/>
          </a:prstGeom>
          <a:solidFill>
            <a:srgbClr val="CCFFCC"/>
          </a:solidFill>
          <a:ln w="25400">
            <a:solidFill>
              <a:schemeClr val="accent6"/>
            </a:solidFill>
          </a:ln>
        </p:spPr>
        <p:txBody>
          <a:bodyPr wrap="none">
            <a:spAutoFit/>
          </a:bodyPr>
          <a:lstStyle/>
          <a:p>
            <a:r>
              <a:rPr lang="en-US" sz="1800" dirty="0" smtClean="0"/>
              <a:t>GBIF taxon backbone</a:t>
            </a:r>
            <a:endParaRPr lang="en-US" sz="1800" dirty="0"/>
          </a:p>
        </p:txBody>
      </p:sp>
      <p:sp>
        <p:nvSpPr>
          <p:cNvPr id="12" name="Rectangle 11"/>
          <p:cNvSpPr/>
          <p:nvPr/>
        </p:nvSpPr>
        <p:spPr>
          <a:xfrm rot="1342338">
            <a:off x="3411112" y="2741022"/>
            <a:ext cx="1125203" cy="461665"/>
          </a:xfrm>
          <a:prstGeom prst="rect">
            <a:avLst/>
          </a:prstGeom>
          <a:solidFill>
            <a:srgbClr val="CCFFCC"/>
          </a:solidFill>
          <a:ln w="25400">
            <a:solidFill>
              <a:schemeClr val="accent6"/>
            </a:solidFill>
          </a:ln>
        </p:spPr>
        <p:txBody>
          <a:bodyPr wrap="none">
            <a:spAutoFit/>
          </a:bodyPr>
          <a:lstStyle/>
          <a:p>
            <a:r>
              <a:rPr lang="en-US" sz="1200" dirty="0" smtClean="0"/>
              <a:t>August 1877</a:t>
            </a:r>
          </a:p>
          <a:p>
            <a:r>
              <a:rPr lang="en-US" sz="1200" dirty="0" smtClean="0"/>
              <a:t>Skåne, Sweden</a:t>
            </a:r>
            <a:endParaRPr lang="en-US" sz="1200" dirty="0"/>
          </a:p>
        </p:txBody>
      </p:sp>
      <p:cxnSp>
        <p:nvCxnSpPr>
          <p:cNvPr id="4" name="Straight Arrow Connector 3"/>
          <p:cNvCxnSpPr/>
          <p:nvPr/>
        </p:nvCxnSpPr>
        <p:spPr>
          <a:xfrm>
            <a:off x="3897393" y="3328022"/>
            <a:ext cx="0" cy="900459"/>
          </a:xfrm>
          <a:prstGeom prst="straightConnector1">
            <a:avLst/>
          </a:prstGeom>
          <a:ln w="76200"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536896" y="3399452"/>
            <a:ext cx="1331089" cy="959297"/>
          </a:xfrm>
          <a:prstGeom prst="straightConnector1">
            <a:avLst/>
          </a:prstGeom>
          <a:ln w="76200"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601714" y="4496551"/>
            <a:ext cx="776000" cy="1"/>
          </a:xfrm>
          <a:prstGeom prst="straightConnector1">
            <a:avLst/>
          </a:prstGeom>
          <a:ln w="76200"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041150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13-05-03 dataset 810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27534" y="3746500"/>
            <a:ext cx="6675438" cy="3754438"/>
          </a:xfrm>
          <a:prstGeom prst="rect">
            <a:avLst/>
          </a:prstGeom>
          <a:solidFill>
            <a:schemeClr val="bg1">
              <a:lumMod val="50000"/>
            </a:schemeClr>
          </a:solidFill>
        </p:spPr>
      </p:pic>
      <p:pic>
        <p:nvPicPr>
          <p:cNvPr id="7" name="Picture 6" descr="GBIF portal, NHM-UiO Fish collection, GBIF dataset 810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27534" y="77788"/>
            <a:ext cx="6675438" cy="3719512"/>
          </a:xfrm>
          <a:prstGeom prst="rect">
            <a:avLst/>
          </a:prstGeom>
          <a:solidFill>
            <a:schemeClr val="bg1">
              <a:lumMod val="50000"/>
            </a:schemeClr>
          </a:solidFill>
        </p:spPr>
      </p:pic>
      <p:sp>
        <p:nvSpPr>
          <p:cNvPr id="64515" name="Rectangle 8"/>
          <p:cNvSpPr>
            <a:spLocks noChangeArrowheads="1"/>
          </p:cNvSpPr>
          <p:nvPr/>
        </p:nvSpPr>
        <p:spPr bwMode="auto">
          <a:xfrm>
            <a:off x="7235884" y="7129463"/>
            <a:ext cx="2689266" cy="30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26" tIns="45663" rIns="91326" bIns="45663">
            <a:spAutoFit/>
          </a:bodyPr>
          <a:lstStyle/>
          <a:p>
            <a:r>
              <a:rPr lang="en-US" sz="1400" dirty="0" smtClean="0">
                <a:solidFill>
                  <a:schemeClr val="bg1"/>
                </a:solidFill>
              </a:rPr>
              <a:t>Re-indexed in GBIF on </a:t>
            </a:r>
            <a:r>
              <a:rPr lang="en-US" sz="1400" dirty="0">
                <a:solidFill>
                  <a:schemeClr val="bg1"/>
                </a:solidFill>
              </a:rPr>
              <a:t>3 May 2013</a:t>
            </a:r>
          </a:p>
        </p:txBody>
      </p:sp>
      <p:sp>
        <p:nvSpPr>
          <p:cNvPr id="64516" name="Rectangle 9"/>
          <p:cNvSpPr>
            <a:spLocks noChangeArrowheads="1"/>
          </p:cNvSpPr>
          <p:nvPr/>
        </p:nvSpPr>
        <p:spPr bwMode="auto">
          <a:xfrm>
            <a:off x="7235884" y="3425825"/>
            <a:ext cx="2787712" cy="30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26" tIns="45663" rIns="91326" bIns="45663">
            <a:spAutoFit/>
          </a:bodyPr>
          <a:lstStyle/>
          <a:p>
            <a:r>
              <a:rPr lang="en-US" sz="1400" dirty="0">
                <a:solidFill>
                  <a:schemeClr val="bg1"/>
                </a:solidFill>
              </a:rPr>
              <a:t>Indexed </a:t>
            </a:r>
            <a:r>
              <a:rPr lang="en-US" sz="1400" dirty="0" smtClean="0">
                <a:solidFill>
                  <a:schemeClr val="bg1"/>
                </a:solidFill>
              </a:rPr>
              <a:t>in GBIF on 14 </a:t>
            </a:r>
            <a:r>
              <a:rPr lang="en-US" sz="1400" dirty="0">
                <a:solidFill>
                  <a:schemeClr val="bg1"/>
                </a:solidFill>
              </a:rPr>
              <a:t>January 2013</a:t>
            </a:r>
          </a:p>
        </p:txBody>
      </p:sp>
      <p:sp>
        <p:nvSpPr>
          <p:cNvPr id="2" name="Bent-Up Arrow 1"/>
          <p:cNvSpPr/>
          <p:nvPr/>
        </p:nvSpPr>
        <p:spPr>
          <a:xfrm rot="5400000">
            <a:off x="7699435" y="838200"/>
            <a:ext cx="665162" cy="642937"/>
          </a:xfrm>
          <a:prstGeom prst="bentUpArrow">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91326" tIns="45663" rIns="91326" bIns="45663" anchor="ctr"/>
          <a:lstStyle/>
          <a:p>
            <a:pPr algn="ctr" defTabSz="518463">
              <a:defRPr/>
            </a:pPr>
            <a:endParaRPr lang="en-US"/>
          </a:p>
        </p:txBody>
      </p:sp>
      <p:sp>
        <p:nvSpPr>
          <p:cNvPr id="64518" name="Title 1"/>
          <p:cNvSpPr>
            <a:spLocks noGrp="1"/>
          </p:cNvSpPr>
          <p:nvPr>
            <p:ph type="title"/>
          </p:nvPr>
        </p:nvSpPr>
        <p:spPr>
          <a:xfrm>
            <a:off x="325787" y="474663"/>
            <a:ext cx="3206682" cy="1552575"/>
          </a:xfrm>
        </p:spPr>
        <p:txBody>
          <a:bodyPr>
            <a:normAutofit/>
          </a:bodyPr>
          <a:lstStyle/>
          <a:p>
            <a:r>
              <a:rPr lang="en-US" sz="3600" b="1" dirty="0" smtClean="0">
                <a:solidFill>
                  <a:srgbClr val="008000"/>
                </a:solidFill>
                <a:latin typeface="Calibri" charset="0"/>
                <a:ea typeface="ＭＳ Ｐゴシック" charset="0"/>
              </a:rPr>
              <a:t>Improving georeferences</a:t>
            </a:r>
            <a:endParaRPr lang="en-US" sz="3600" b="1" dirty="0">
              <a:solidFill>
                <a:srgbClr val="008000"/>
              </a:solidFill>
              <a:latin typeface="Calibri" charset="0"/>
              <a:ea typeface="ＭＳ Ｐゴシック" charset="0"/>
            </a:endParaRPr>
          </a:p>
        </p:txBody>
      </p:sp>
      <p:sp>
        <p:nvSpPr>
          <p:cNvPr id="12" name="Rectangle 7"/>
          <p:cNvSpPr>
            <a:spLocks noChangeArrowheads="1"/>
          </p:cNvSpPr>
          <p:nvPr/>
        </p:nvSpPr>
        <p:spPr bwMode="auto">
          <a:xfrm>
            <a:off x="312119" y="2532063"/>
            <a:ext cx="3410110" cy="317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5" tIns="45703" rIns="91405" bIns="45703">
            <a:spAutoFit/>
          </a:bodyPr>
          <a:lstStyle/>
          <a:p>
            <a:pPr defTabSz="518463">
              <a:defRPr/>
            </a:pPr>
            <a:r>
              <a:rPr lang="en-US" dirty="0">
                <a:solidFill>
                  <a:srgbClr val="000000"/>
                </a:solidFill>
              </a:rPr>
              <a:t>The fish collection at NHM </a:t>
            </a:r>
            <a:r>
              <a:rPr lang="en-US" dirty="0" smtClean="0">
                <a:solidFill>
                  <a:srgbClr val="000000"/>
                </a:solidFill>
              </a:rPr>
              <a:t>had </a:t>
            </a:r>
            <a:r>
              <a:rPr lang="en-US" dirty="0">
                <a:solidFill>
                  <a:srgbClr val="000000"/>
                </a:solidFill>
              </a:rPr>
              <a:t>some </a:t>
            </a:r>
            <a:r>
              <a:rPr lang="en-US" dirty="0" smtClean="0">
                <a:solidFill>
                  <a:srgbClr val="000000"/>
                </a:solidFill>
              </a:rPr>
              <a:t>of the longitude </a:t>
            </a:r>
            <a:r>
              <a:rPr lang="en-US" dirty="0">
                <a:solidFill>
                  <a:srgbClr val="000000"/>
                </a:solidFill>
              </a:rPr>
              <a:t>latitude </a:t>
            </a:r>
            <a:r>
              <a:rPr lang="en-US" dirty="0" smtClean="0">
                <a:solidFill>
                  <a:srgbClr val="000000"/>
                </a:solidFill>
              </a:rPr>
              <a:t>values mixed up…</a:t>
            </a:r>
            <a:endParaRPr lang="en-US" dirty="0">
              <a:solidFill>
                <a:srgbClr val="000000"/>
              </a:solidFill>
            </a:endParaRPr>
          </a:p>
          <a:p>
            <a:pPr defTabSz="518463">
              <a:defRPr/>
            </a:pPr>
            <a:endParaRPr lang="en-US" dirty="0">
              <a:solidFill>
                <a:srgbClr val="000000"/>
              </a:solidFill>
            </a:endParaRPr>
          </a:p>
          <a:p>
            <a:pPr defTabSz="518463">
              <a:defRPr/>
            </a:pPr>
            <a:r>
              <a:rPr lang="en-US" dirty="0">
                <a:solidFill>
                  <a:srgbClr val="000000"/>
                </a:solidFill>
              </a:rPr>
              <a:t>Noticed and corrected in April 2013.</a:t>
            </a:r>
          </a:p>
          <a:p>
            <a:pPr defTabSz="518463">
              <a:defRPr/>
            </a:pPr>
            <a:endParaRPr lang="en-US" dirty="0" smtClean="0">
              <a:solidFill>
                <a:srgbClr val="000000"/>
              </a:solidFill>
            </a:endParaRPr>
          </a:p>
          <a:p>
            <a:pPr defTabSz="518463">
              <a:defRPr/>
            </a:pPr>
            <a:endParaRPr lang="en-US" dirty="0">
              <a:solidFill>
                <a:srgbClr val="000000"/>
              </a:solidFill>
            </a:endParaRPr>
          </a:p>
          <a:p>
            <a:pPr defTabSz="518463">
              <a:defRPr/>
            </a:pPr>
            <a:r>
              <a:rPr lang="en-US" sz="1600" dirty="0" smtClean="0">
                <a:solidFill>
                  <a:schemeClr val="bg1">
                    <a:lumMod val="50000"/>
                  </a:schemeClr>
                </a:solidFill>
              </a:rPr>
              <a:t>GBIF dataset identifier: </a:t>
            </a:r>
          </a:p>
          <a:p>
            <a:pPr defTabSz="518463">
              <a:defRPr/>
            </a:pPr>
            <a:r>
              <a:rPr lang="en-US" sz="1800" dirty="0" smtClean="0">
                <a:solidFill>
                  <a:schemeClr val="bg1">
                    <a:lumMod val="50000"/>
                  </a:schemeClr>
                </a:solidFill>
              </a:rPr>
              <a:t>doi:10.15468</a:t>
            </a:r>
            <a:r>
              <a:rPr lang="en-US" sz="1800" dirty="0">
                <a:solidFill>
                  <a:schemeClr val="bg1">
                    <a:lumMod val="50000"/>
                  </a:schemeClr>
                </a:solidFill>
              </a:rPr>
              <a:t>/</a:t>
            </a:r>
            <a:r>
              <a:rPr lang="en-US" sz="1800" dirty="0" smtClean="0">
                <a:solidFill>
                  <a:schemeClr val="bg1">
                    <a:lumMod val="50000"/>
                  </a:schemeClr>
                </a:solidFill>
              </a:rPr>
              <a:t>4vqytb</a:t>
            </a:r>
            <a:endParaRPr lang="en-US" sz="1800" dirty="0">
              <a:solidFill>
                <a:schemeClr val="bg1">
                  <a:lumMod val="50000"/>
                </a:schemeClr>
              </a:solidFill>
            </a:endParaRPr>
          </a:p>
        </p:txBody>
      </p:sp>
      <p:pic>
        <p:nvPicPr>
          <p:cNvPr id="11" name="Picture 10" descr="GBIF_NO_2_transp.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8088" y="6247776"/>
            <a:ext cx="3144382" cy="1004151"/>
          </a:xfrm>
          <a:prstGeom prst="rect">
            <a:avLst/>
          </a:prstGeom>
        </p:spPr>
      </p:pic>
    </p:spTree>
    <p:extLst>
      <p:ext uri="{BB962C8B-B14F-4D97-AF65-F5344CB8AC3E}">
        <p14:creationId xmlns:p14="http://schemas.microsoft.com/office/powerpoint/2010/main" val="330096482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287" tIns="52144" rIns="104287" bIns="52144" anchor="ctr"/>
          <a:lstStyle/>
          <a:p>
            <a:pPr algn="ctr">
              <a:defRPr/>
            </a:pPr>
            <a:endParaRPr lang="en-US">
              <a:solidFill>
                <a:schemeClr val="lt1"/>
              </a:solidFill>
              <a:latin typeface="+mn-lt"/>
              <a:ea typeface="+mn-ea"/>
              <a:cs typeface="+mn-cs"/>
            </a:endParaRPr>
          </a:p>
        </p:txBody>
      </p:sp>
      <p:sp>
        <p:nvSpPr>
          <p:cNvPr id="4099" name="TextBox 5"/>
          <p:cNvSpPr txBox="1">
            <a:spLocks noChangeArrowheads="1"/>
          </p:cNvSpPr>
          <p:nvPr/>
        </p:nvSpPr>
        <p:spPr bwMode="auto">
          <a:xfrm>
            <a:off x="1324946" y="2881586"/>
            <a:ext cx="8038746" cy="185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smtClean="0">
                <a:latin typeface="Trebuchet MS" charset="0"/>
              </a:rPr>
              <a:t>Community </a:t>
            </a:r>
          </a:p>
          <a:p>
            <a:pPr algn="ctr"/>
            <a:r>
              <a:rPr lang="en-US" sz="5700" b="1" i="1" dirty="0" smtClean="0">
                <a:latin typeface="Trebuchet MS" charset="0"/>
              </a:rPr>
              <a:t>peer-review</a:t>
            </a:r>
            <a:endParaRPr lang="en-US" sz="5700" b="1" i="1" dirty="0">
              <a:latin typeface="Trebuchet MS" charset="0"/>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01" y="4122745"/>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7389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01" y="4122745"/>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946122" y="684138"/>
            <a:ext cx="8776021" cy="734114"/>
          </a:xfrm>
          <a:prstGeom prst="rect">
            <a:avLst/>
          </a:prstGeom>
          <a:noFill/>
        </p:spPr>
        <p:txBody>
          <a:bodyPr wrap="square" lIns="102163" tIns="51081" rIns="102163" bIns="51081">
            <a:spAutoFit/>
          </a:bodyPr>
          <a:lstStyle/>
          <a:p>
            <a:pPr algn="ctr" defTabSz="510809">
              <a:defRPr/>
            </a:pPr>
            <a:r>
              <a:rPr lang="en-US" sz="4100" dirty="0">
                <a:solidFill>
                  <a:schemeClr val="tx1">
                    <a:lumMod val="50000"/>
                    <a:lumOff val="50000"/>
                  </a:schemeClr>
                </a:solidFill>
              </a:rPr>
              <a:t>GBIF provides a data discovery system</a:t>
            </a:r>
          </a:p>
        </p:txBody>
      </p:sp>
      <p:pic>
        <p:nvPicPr>
          <p:cNvPr id="2" name="Picture 1" descr="Screen Shot 2013-10-15 at 09.57.23 .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98694" y="2221000"/>
            <a:ext cx="2667000" cy="2416175"/>
          </a:xfrm>
          <a:prstGeom prst="rect">
            <a:avLst/>
          </a:prstGeom>
          <a:effectLst>
            <a:outerShdw blurRad="50800" dist="38100" dir="2700000" algn="tl" rotWithShape="0">
              <a:srgbClr val="000000">
                <a:alpha val="43000"/>
              </a:srgbClr>
            </a:outerShdw>
          </a:effectLst>
        </p:spPr>
      </p:pic>
      <p:pic>
        <p:nvPicPr>
          <p:cNvPr id="34820" name="Picture 4" descr="Untitled.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24334" y="5120309"/>
            <a:ext cx="8668117" cy="213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creen Shot 2013-10-15 at 10.00.42 .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64320" y="2235287"/>
            <a:ext cx="2800350" cy="2416175"/>
          </a:xfrm>
          <a:prstGeom prst="rect">
            <a:avLst/>
          </a:prstGeom>
          <a:ln>
            <a:solidFill>
              <a:schemeClr val="bg1">
                <a:lumMod val="50000"/>
              </a:schemeClr>
            </a:solidFill>
          </a:ln>
          <a:effectLst>
            <a:outerShdw blurRad="50800" dist="38100" dir="2700000" algn="tl" rotWithShape="0">
              <a:srgbClr val="000000">
                <a:alpha val="43000"/>
              </a:srgbClr>
            </a:outerShdw>
          </a:effectLst>
        </p:spPr>
      </p:pic>
      <p:cxnSp>
        <p:nvCxnSpPr>
          <p:cNvPr id="8" name="Straight Arrow Connector 7"/>
          <p:cNvCxnSpPr/>
          <p:nvPr/>
        </p:nvCxnSpPr>
        <p:spPr>
          <a:xfrm flipV="1">
            <a:off x="4413330" y="3335425"/>
            <a:ext cx="1441450" cy="23813"/>
          </a:xfrm>
          <a:prstGeom prst="straightConnector1">
            <a:avLst/>
          </a:prstGeom>
          <a:ln w="635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265449" y="4727662"/>
            <a:ext cx="1240672" cy="318603"/>
          </a:xfrm>
          <a:prstGeom prst="rect">
            <a:avLst/>
          </a:prstGeom>
        </p:spPr>
        <p:txBody>
          <a:bodyPr wrap="none" lIns="102163" tIns="51081" rIns="102163" bIns="51081">
            <a:spAutoFit/>
          </a:bodyPr>
          <a:lstStyle/>
          <a:p>
            <a:pPr defTabSz="510809">
              <a:defRPr/>
            </a:pPr>
            <a:r>
              <a:rPr lang="en-US" sz="1400" dirty="0">
                <a:solidFill>
                  <a:schemeClr val="tx1">
                    <a:lumMod val="50000"/>
                    <a:lumOff val="50000"/>
                  </a:schemeClr>
                </a:solidFill>
              </a:rPr>
              <a:t>global registry</a:t>
            </a:r>
            <a:endParaRPr lang="en-US" sz="1400" dirty="0"/>
          </a:p>
        </p:txBody>
      </p:sp>
      <p:sp>
        <p:nvSpPr>
          <p:cNvPr id="13" name="Rectangle 12"/>
          <p:cNvSpPr/>
          <p:nvPr/>
        </p:nvSpPr>
        <p:spPr>
          <a:xfrm>
            <a:off x="6913646" y="4730837"/>
            <a:ext cx="1012306" cy="318603"/>
          </a:xfrm>
          <a:prstGeom prst="rect">
            <a:avLst/>
          </a:prstGeom>
        </p:spPr>
        <p:txBody>
          <a:bodyPr wrap="none" lIns="102163" tIns="51081" rIns="102163" bIns="51081">
            <a:spAutoFit/>
          </a:bodyPr>
          <a:lstStyle/>
          <a:p>
            <a:pPr defTabSz="510809">
              <a:defRPr/>
            </a:pPr>
            <a:r>
              <a:rPr lang="en-US" sz="1400" dirty="0">
                <a:solidFill>
                  <a:schemeClr val="tx1">
                    <a:lumMod val="50000"/>
                    <a:lumOff val="50000"/>
                  </a:schemeClr>
                </a:solidFill>
              </a:rPr>
              <a:t>data portal</a:t>
            </a:r>
            <a:endParaRPr lang="en-US" sz="1400" dirty="0"/>
          </a:p>
        </p:txBody>
      </p:sp>
      <p:sp>
        <p:nvSpPr>
          <p:cNvPr id="3" name="Rectangle 2"/>
          <p:cNvSpPr/>
          <p:nvPr/>
        </p:nvSpPr>
        <p:spPr>
          <a:xfrm>
            <a:off x="1598694" y="1409343"/>
            <a:ext cx="7451434" cy="338544"/>
          </a:xfrm>
          <a:prstGeom prst="rect">
            <a:avLst/>
          </a:prstGeom>
        </p:spPr>
        <p:txBody>
          <a:bodyPr wrap="square" lIns="91428" tIns="45715" rIns="91428" bIns="45715">
            <a:spAutoFit/>
          </a:bodyPr>
          <a:lstStyle/>
          <a:p>
            <a:pPr algn="ctr"/>
            <a:r>
              <a:rPr lang="en-US" sz="1600" i="1" dirty="0">
                <a:solidFill>
                  <a:schemeClr val="bg1">
                    <a:lumMod val="50000"/>
                  </a:schemeClr>
                </a:solidFill>
                <a:latin typeface="Calibri" charset="0"/>
              </a:rPr>
              <a:t>that is dependent on resolvable stable identifiers for efficient functionality</a:t>
            </a:r>
          </a:p>
        </p:txBody>
      </p:sp>
    </p:spTree>
    <p:extLst>
      <p:ext uri="{BB962C8B-B14F-4D97-AF65-F5344CB8AC3E}">
        <p14:creationId xmlns:p14="http://schemas.microsoft.com/office/powerpoint/2010/main" val="219258659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0-10 at 14.37.02 .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35053"/>
            <a:ext cx="10688638" cy="7519469"/>
          </a:xfrm>
          <a:prstGeom prst="rect">
            <a:avLst/>
          </a:prstGeom>
        </p:spPr>
      </p:pic>
      <p:sp>
        <p:nvSpPr>
          <p:cNvPr id="5" name="Rectangle 4"/>
          <p:cNvSpPr/>
          <p:nvPr/>
        </p:nvSpPr>
        <p:spPr>
          <a:xfrm>
            <a:off x="8086806" y="6812154"/>
            <a:ext cx="2140583" cy="428472"/>
          </a:xfrm>
          <a:prstGeom prst="rect">
            <a:avLst/>
          </a:prstGeom>
        </p:spPr>
        <p:txBody>
          <a:bodyPr wrap="none" lIns="104287" tIns="52144" rIns="104287" bIns="52144">
            <a:spAutoFit/>
          </a:bodyPr>
          <a:lstStyle/>
          <a:p>
            <a:r>
              <a:rPr lang="en-US" dirty="0">
                <a:solidFill>
                  <a:srgbClr val="008000"/>
                </a:solidFill>
                <a:hlinkClick r:id="rId5"/>
              </a:rPr>
              <a:t>Published to GBIF</a:t>
            </a:r>
            <a:endParaRPr lang="en-US" dirty="0">
              <a:solidFill>
                <a:srgbClr val="008000"/>
              </a:solidFill>
            </a:endParaRPr>
          </a:p>
        </p:txBody>
      </p:sp>
      <p:cxnSp>
        <p:nvCxnSpPr>
          <p:cNvPr id="7" name="Straight Arrow Connector 6"/>
          <p:cNvCxnSpPr>
            <a:stCxn id="9" idx="1"/>
          </p:cNvCxnSpPr>
          <p:nvPr/>
        </p:nvCxnSpPr>
        <p:spPr>
          <a:xfrm flipH="1" flipV="1">
            <a:off x="7157423" y="2259068"/>
            <a:ext cx="929382" cy="4756739"/>
          </a:xfrm>
          <a:prstGeom prst="straightConnector1">
            <a:avLst/>
          </a:prstGeom>
          <a:ln w="25400">
            <a:solidFill>
              <a:srgbClr val="008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8086809" y="6812162"/>
            <a:ext cx="2149610" cy="407291"/>
          </a:xfrm>
          <a:prstGeom prst="roundRect">
            <a:avLst/>
          </a:prstGeom>
          <a:noFill/>
          <a:ln w="31750">
            <a:solidFill>
              <a:srgbClr val="008000"/>
            </a:solidFill>
          </a:ln>
        </p:spPr>
        <p:style>
          <a:lnRef idx="1">
            <a:schemeClr val="accent1"/>
          </a:lnRef>
          <a:fillRef idx="3">
            <a:schemeClr val="accent1"/>
          </a:fillRef>
          <a:effectRef idx="2">
            <a:schemeClr val="accent1"/>
          </a:effectRef>
          <a:fontRef idx="minor">
            <a:schemeClr val="lt1"/>
          </a:fontRef>
        </p:style>
        <p:txBody>
          <a:bodyPr lIns="104287" tIns="52144" rIns="104287" bIns="52144" rtlCol="0" anchor="ctr"/>
          <a:lstStyle/>
          <a:p>
            <a:pPr algn="ctr"/>
            <a:endParaRPr lang="en-US"/>
          </a:p>
        </p:txBody>
      </p:sp>
      <p:cxnSp>
        <p:nvCxnSpPr>
          <p:cNvPr id="10" name="Straight Arrow Connector 9"/>
          <p:cNvCxnSpPr/>
          <p:nvPr/>
        </p:nvCxnSpPr>
        <p:spPr>
          <a:xfrm flipH="1" flipV="1">
            <a:off x="7157423" y="3277397"/>
            <a:ext cx="929382" cy="3658168"/>
          </a:xfrm>
          <a:prstGeom prst="straightConnector1">
            <a:avLst/>
          </a:prstGeom>
          <a:ln w="25400">
            <a:solidFill>
              <a:srgbClr val="008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901169" y="6935573"/>
            <a:ext cx="1185636" cy="83361"/>
          </a:xfrm>
          <a:prstGeom prst="straightConnector1">
            <a:avLst/>
          </a:prstGeom>
          <a:ln w="25400">
            <a:solidFill>
              <a:srgbClr val="008000"/>
            </a:solidFill>
            <a:prstDash val="dash"/>
            <a:tailEnd type="arrow"/>
          </a:ln>
        </p:spPr>
        <p:style>
          <a:lnRef idx="2">
            <a:schemeClr val="accent1"/>
          </a:lnRef>
          <a:fillRef idx="0">
            <a:schemeClr val="accent1"/>
          </a:fillRef>
          <a:effectRef idx="1">
            <a:schemeClr val="accent1"/>
          </a:effectRef>
          <a:fontRef idx="minor">
            <a:schemeClr val="tx1"/>
          </a:fontRef>
        </p:style>
      </p:cxnSp>
      <p:pic>
        <p:nvPicPr>
          <p:cNvPr id="2" name="Picture 1" descr="Screen Shot 2015-01-27 at 23.19.59 .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43341" y="35053"/>
            <a:ext cx="2744358" cy="1492179"/>
          </a:xfrm>
          <a:prstGeom prst="rect">
            <a:avLst/>
          </a:prstGeom>
        </p:spPr>
      </p:pic>
    </p:spTree>
    <p:extLst>
      <p:ext uri="{BB962C8B-B14F-4D97-AF65-F5344CB8AC3E}">
        <p14:creationId xmlns:p14="http://schemas.microsoft.com/office/powerpoint/2010/main" val="423079657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32" y="162742"/>
            <a:ext cx="9041186" cy="1260475"/>
          </a:xfrm>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Annotating biodiversity data</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Picture 3" descr="Fig.-4.-AnnoSys-workflow.-Numbers-in-circles-represent-different-parts-of-the-workflow-A.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0028" y="1698887"/>
            <a:ext cx="8040993" cy="5061095"/>
          </a:xfrm>
          <a:prstGeom prst="rect">
            <a:avLst/>
          </a:prstGeom>
        </p:spPr>
      </p:pic>
      <p:sp>
        <p:nvSpPr>
          <p:cNvPr id="5" name="Rectangle 4"/>
          <p:cNvSpPr/>
          <p:nvPr/>
        </p:nvSpPr>
        <p:spPr>
          <a:xfrm>
            <a:off x="132494" y="7077283"/>
            <a:ext cx="5730054" cy="338554"/>
          </a:xfrm>
          <a:prstGeom prst="rect">
            <a:avLst/>
          </a:prstGeom>
        </p:spPr>
        <p:txBody>
          <a:bodyPr wrap="none">
            <a:spAutoFit/>
          </a:bodyPr>
          <a:lstStyle/>
          <a:p>
            <a:r>
              <a:rPr lang="en-US" sz="1600" dirty="0" err="1" smtClean="0">
                <a:solidFill>
                  <a:schemeClr val="bg1">
                    <a:lumMod val="50000"/>
                  </a:schemeClr>
                </a:solidFill>
              </a:rPr>
              <a:t>Tschöpe</a:t>
            </a:r>
            <a:r>
              <a:rPr lang="en-US" sz="1600" dirty="0" smtClean="0">
                <a:solidFill>
                  <a:schemeClr val="bg1">
                    <a:lumMod val="50000"/>
                  </a:schemeClr>
                </a:solidFill>
              </a:rPr>
              <a:t> </a:t>
            </a:r>
            <a:r>
              <a:rPr lang="en-US" sz="1600" i="1" dirty="0" smtClean="0">
                <a:solidFill>
                  <a:schemeClr val="bg1">
                    <a:lumMod val="50000"/>
                  </a:schemeClr>
                </a:solidFill>
              </a:rPr>
              <a:t>et al</a:t>
            </a:r>
            <a:r>
              <a:rPr lang="en-US" sz="1600" dirty="0" smtClean="0">
                <a:solidFill>
                  <a:schemeClr val="bg1">
                    <a:lumMod val="50000"/>
                  </a:schemeClr>
                </a:solidFill>
              </a:rPr>
              <a:t>. (2013) Annotating biodiversity data via the Internet.</a:t>
            </a:r>
            <a:endParaRPr lang="en-US" sz="1600" dirty="0">
              <a:solidFill>
                <a:schemeClr val="bg1">
                  <a:lumMod val="50000"/>
                </a:schemeClr>
              </a:solidFill>
            </a:endParaRPr>
          </a:p>
        </p:txBody>
      </p:sp>
    </p:spTree>
    <p:extLst>
      <p:ext uri="{BB962C8B-B14F-4D97-AF65-F5344CB8AC3E}">
        <p14:creationId xmlns:p14="http://schemas.microsoft.com/office/powerpoint/2010/main" val="410333493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jpg"/>
          <p:cNvPicPr>
            <a:picLocks noChangeAspect="1"/>
          </p:cNvPicPr>
          <p:nvPr/>
        </p:nvPicPr>
        <p:blipFill>
          <a:blip r:embed="rId3">
            <a:alphaModFix amt="90000"/>
            <a:extLst>
              <a:ext uri="{BEBA8EAE-BF5A-486C-A8C5-ECC9F3942E4B}">
                <a14:imgProps xmlns:a14="http://schemas.microsoft.com/office/drawing/2010/main">
                  <a14:imgLayer r:embed="rId4">
                    <a14:imgEffect>
                      <a14:saturation sat="90000"/>
                    </a14:imgEffect>
                    <a14:imgEffect>
                      <a14:brightnessContrast contrast="50000"/>
                    </a14:imgEffect>
                  </a14:imgLayer>
                </a14:imgProps>
              </a:ext>
              <a:ext uri="{28A0092B-C50C-407E-A947-70E740481C1C}">
                <a14:useLocalDpi xmlns:a14="http://schemas.microsoft.com/office/drawing/2010/main"/>
              </a:ext>
            </a:extLst>
          </a:blip>
          <a:stretch>
            <a:fillRect/>
          </a:stretch>
        </p:blipFill>
        <p:spPr>
          <a:xfrm>
            <a:off x="0" y="21"/>
            <a:ext cx="10688638" cy="7562829"/>
          </a:xfrm>
          <a:prstGeom prst="rect">
            <a:avLst/>
          </a:prstGeom>
        </p:spPr>
      </p:pic>
      <p:sp>
        <p:nvSpPr>
          <p:cNvPr id="7" name="Rectangle 6"/>
          <p:cNvSpPr/>
          <p:nvPr/>
        </p:nvSpPr>
        <p:spPr>
          <a:xfrm>
            <a:off x="3413529" y="2663669"/>
            <a:ext cx="5949391" cy="2123521"/>
          </a:xfrm>
          <a:prstGeom prst="rect">
            <a:avLst/>
          </a:prstGeom>
          <a:solidFill>
            <a:schemeClr val="tx2">
              <a:alpha val="50000"/>
            </a:schemeClr>
          </a:solidFill>
          <a:effectLst>
            <a:outerShdw blurRad="50800" dist="38100" dir="2700000" algn="tl" rotWithShape="0">
              <a:srgbClr val="000000">
                <a:alpha val="43000"/>
              </a:srgbClr>
            </a:outerShdw>
          </a:effectLst>
        </p:spPr>
        <p:txBody>
          <a:bodyPr wrap="none" lIns="91304" tIns="45652" rIns="91304" bIns="45652">
            <a:spAutoFit/>
            <a:scene3d>
              <a:camera prst="orthographicFront"/>
              <a:lightRig rig="soft" dir="t">
                <a:rot lat="0" lon="0" rev="10800000"/>
              </a:lightRig>
            </a:scene3d>
            <a:sp3d>
              <a:bevelT w="27940" h="12700"/>
              <a:contourClr>
                <a:srgbClr val="DDDDDD"/>
              </a:contourClr>
            </a:sp3d>
          </a:bodyPr>
          <a:lstStyle/>
          <a:p>
            <a:r>
              <a:rPr lang="en-US" sz="4400" b="1" i="1" spc="150" dirty="0" smtClean="0">
                <a:ln w="11430"/>
                <a:solidFill>
                  <a:srgbClr val="F8F8F8"/>
                </a:solidFill>
                <a:effectLst>
                  <a:outerShdw blurRad="25400" algn="tl" rotWithShape="0">
                    <a:srgbClr val="000000">
                      <a:alpha val="43000"/>
                    </a:srgbClr>
                  </a:outerShdw>
                </a:effectLst>
              </a:rPr>
              <a:t>BIG DATA</a:t>
            </a:r>
          </a:p>
          <a:p>
            <a:r>
              <a:rPr lang="en-US" sz="4400" b="1" i="1" spc="150" dirty="0" smtClean="0">
                <a:ln w="11430"/>
                <a:solidFill>
                  <a:srgbClr val="F8F8F8"/>
                </a:solidFill>
                <a:effectLst>
                  <a:outerShdw blurRad="25400" algn="tl" rotWithShape="0">
                    <a:srgbClr val="000000">
                      <a:alpha val="43000"/>
                    </a:srgbClr>
                  </a:outerShdw>
                </a:effectLst>
              </a:rPr>
              <a:t>A new paradigm:</a:t>
            </a:r>
          </a:p>
          <a:p>
            <a:r>
              <a:rPr lang="en-US" sz="4400" b="1" i="1" spc="150" dirty="0" smtClean="0">
                <a:ln w="11430"/>
                <a:solidFill>
                  <a:srgbClr val="F8F8F8"/>
                </a:solidFill>
                <a:effectLst>
                  <a:outerShdw blurRad="25400" algn="tl" rotWithShape="0">
                    <a:srgbClr val="000000">
                      <a:alpha val="43000"/>
                    </a:srgbClr>
                  </a:outerShdw>
                </a:effectLst>
              </a:rPr>
              <a:t>reuse of research data</a:t>
            </a:r>
            <a:endParaRPr lang="en-US" sz="4400" b="1" i="1" spc="150" dirty="0">
              <a:ln w="11430"/>
              <a:solidFill>
                <a:srgbClr val="F8F8F8"/>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76757798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2862_2017_1014_Fig4_HTML.gif">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20781" y="290401"/>
            <a:ext cx="5018613" cy="3300529"/>
          </a:xfrm>
          <a:prstGeom prst="rect">
            <a:avLst/>
          </a:prstGeom>
        </p:spPr>
      </p:pic>
      <p:pic>
        <p:nvPicPr>
          <p:cNvPr id="5" name="Picture 4" descr="screenshot-31.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20781" y="3844923"/>
            <a:ext cx="5016655" cy="3453543"/>
          </a:xfrm>
          <a:prstGeom prst="rect">
            <a:avLst/>
          </a:prstGeom>
        </p:spPr>
      </p:pic>
      <p:sp>
        <p:nvSpPr>
          <p:cNvPr id="6" name="Rectangle 5"/>
          <p:cNvSpPr/>
          <p:nvPr/>
        </p:nvSpPr>
        <p:spPr>
          <a:xfrm>
            <a:off x="350338" y="605574"/>
            <a:ext cx="4694549" cy="6478698"/>
          </a:xfrm>
          <a:prstGeom prst="rect">
            <a:avLst/>
          </a:prstGeom>
        </p:spPr>
        <p:txBody>
          <a:bodyPr wrap="square">
            <a:spAutoFit/>
          </a:bodyPr>
          <a:lstStyle/>
          <a:p>
            <a:r>
              <a:rPr lang="en-US" i="1" dirty="0" smtClean="0"/>
              <a:t>"Machine </a:t>
            </a:r>
            <a:r>
              <a:rPr lang="en-US" i="1" dirty="0"/>
              <a:t>learning algorithms have </a:t>
            </a:r>
            <a:r>
              <a:rPr lang="en-US" i="1" dirty="0">
                <a:solidFill>
                  <a:srgbClr val="0000FF"/>
                </a:solidFill>
              </a:rPr>
              <a:t>successfully identified plant species in massive herbaria </a:t>
            </a:r>
            <a:r>
              <a:rPr lang="en-US" i="1" dirty="0"/>
              <a:t>just by looking at the dried specimens. According to researchers, similar AI approaches could also be used identify the likes of fly larvae and plant </a:t>
            </a:r>
            <a:r>
              <a:rPr lang="en-US" i="1" dirty="0" smtClean="0"/>
              <a:t>fossils"</a:t>
            </a:r>
          </a:p>
          <a:p>
            <a:pPr algn="r"/>
            <a:endParaRPr lang="en-US" sz="1400" i="1" dirty="0" smtClean="0"/>
          </a:p>
          <a:p>
            <a:r>
              <a:rPr lang="en-US" sz="1400" dirty="0"/>
              <a:t>Researchers trained... algorithms on more than 260,000 scans of herbarium sheets, encompassing more than 1,000 species. The computer program eventually identified species with </a:t>
            </a:r>
            <a:r>
              <a:rPr lang="en-US" sz="1400" dirty="0">
                <a:solidFill>
                  <a:srgbClr val="0000FF"/>
                </a:solidFill>
              </a:rPr>
              <a:t>nearly 80% accuracy</a:t>
            </a:r>
            <a:r>
              <a:rPr lang="en-US" sz="1400" dirty="0"/>
              <a:t>: the correct answer was within the algorithms’ top 5 picks 90% of the time. That, says (Penn State </a:t>
            </a:r>
            <a:r>
              <a:rPr lang="en-US" sz="1400" dirty="0" err="1"/>
              <a:t>paleobotanist</a:t>
            </a:r>
            <a:r>
              <a:rPr lang="en-US" sz="1400" dirty="0"/>
              <a:t> Peter) </a:t>
            </a:r>
            <a:r>
              <a:rPr lang="en-US" sz="1400" dirty="0" err="1"/>
              <a:t>Wilf</a:t>
            </a:r>
            <a:r>
              <a:rPr lang="en-US" sz="1400" dirty="0"/>
              <a:t>, probably </a:t>
            </a:r>
            <a:r>
              <a:rPr lang="en-US" sz="1400" dirty="0">
                <a:solidFill>
                  <a:srgbClr val="0000FF"/>
                </a:solidFill>
              </a:rPr>
              <a:t>out-performs a human taxonomist by quite a bit</a:t>
            </a:r>
            <a:r>
              <a:rPr lang="en-US" sz="1400" dirty="0"/>
              <a:t>.</a:t>
            </a:r>
          </a:p>
          <a:p>
            <a:endParaRPr lang="en-US" sz="1200" dirty="0" smtClean="0"/>
          </a:p>
          <a:p>
            <a:endParaRPr lang="en-US" sz="1200" dirty="0" smtClean="0"/>
          </a:p>
          <a:p>
            <a:r>
              <a:rPr lang="en-US" sz="1100" dirty="0"/>
              <a:t>Carranza-Rojas J, </a:t>
            </a:r>
            <a:r>
              <a:rPr lang="en-US" sz="1100" dirty="0" err="1"/>
              <a:t>Goeau</a:t>
            </a:r>
            <a:r>
              <a:rPr lang="en-US" sz="1100" dirty="0"/>
              <a:t> H, Bonnet P, Mata-Montero E, and </a:t>
            </a:r>
            <a:r>
              <a:rPr lang="en-US" sz="1100" dirty="0" err="1"/>
              <a:t>Joly</a:t>
            </a:r>
            <a:r>
              <a:rPr lang="en-US" sz="1100" dirty="0"/>
              <a:t> A (2017) Going deeper in the automated identification of Herbarium specimens. BMC Evolutionary Biology 17:181. https://doi.org/10.1186/s12862-017-1014-</a:t>
            </a:r>
            <a:r>
              <a:rPr lang="en-US" sz="1100" dirty="0" smtClean="0"/>
              <a:t>z</a:t>
            </a:r>
          </a:p>
          <a:p>
            <a:endParaRPr lang="en-US" sz="1100" dirty="0"/>
          </a:p>
          <a:p>
            <a:r>
              <a:rPr lang="en-US" sz="1100" dirty="0"/>
              <a:t>Ledford H (2017) Artificial intelligence identifies plant species for </a:t>
            </a:r>
            <a:r>
              <a:rPr lang="en-US" sz="1100" dirty="0" smtClean="0"/>
              <a:t>science: Deep</a:t>
            </a:r>
            <a:r>
              <a:rPr lang="en-US" sz="1100" dirty="0"/>
              <a:t>-learning methods successfully classify thousands of herbarium samples. Nature News 11 August 2017. doi:10.1038/nature.</a:t>
            </a:r>
            <a:r>
              <a:rPr lang="en-US" sz="1100" dirty="0" smtClean="0"/>
              <a:t>2017.22442</a:t>
            </a:r>
          </a:p>
          <a:p>
            <a:endParaRPr lang="en-US" sz="1100" dirty="0"/>
          </a:p>
          <a:p>
            <a:r>
              <a:rPr lang="en-US" sz="1100" dirty="0"/>
              <a:t>Carranza-Rojas J, </a:t>
            </a:r>
            <a:r>
              <a:rPr lang="en-US" sz="1100" dirty="0" err="1"/>
              <a:t>Joly</a:t>
            </a:r>
            <a:r>
              <a:rPr lang="en-US" sz="1100" dirty="0"/>
              <a:t> A, Bonnet P, </a:t>
            </a:r>
            <a:r>
              <a:rPr lang="en-US" sz="1100" dirty="0" err="1"/>
              <a:t>Goëau</a:t>
            </a:r>
            <a:r>
              <a:rPr lang="en-US" sz="1100" dirty="0"/>
              <a:t> H, Mata-Montero E (2017) Automated Herbarium Specimen Identification using Deep Learning. Proceedings of TDWG 1: e20302. https://</a:t>
            </a:r>
            <a:r>
              <a:rPr lang="en-US" sz="1100" dirty="0" err="1"/>
              <a:t>doi.org</a:t>
            </a:r>
            <a:r>
              <a:rPr lang="en-US" sz="1100" dirty="0"/>
              <a:t>/10.3897/tdwgproceedings.1.20302</a:t>
            </a:r>
          </a:p>
        </p:txBody>
      </p:sp>
    </p:spTree>
    <p:extLst>
      <p:ext uri="{BB962C8B-B14F-4D97-AF65-F5344CB8AC3E}">
        <p14:creationId xmlns:p14="http://schemas.microsoft.com/office/powerpoint/2010/main" val="2722080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8114" y="859084"/>
            <a:ext cx="3958368" cy="2010171"/>
          </a:xfrm>
          <a:prstGeom prst="rect">
            <a:avLst/>
          </a:prstGeom>
        </p:spPr>
      </p:pic>
      <p:cxnSp>
        <p:nvCxnSpPr>
          <p:cNvPr id="5" name="Shape 81"/>
          <p:cNvCxnSpPr/>
          <p:nvPr/>
        </p:nvCxnSpPr>
        <p:spPr>
          <a:xfrm>
            <a:off x="188499" y="646736"/>
            <a:ext cx="10271112" cy="1750"/>
          </a:xfrm>
          <a:prstGeom prst="straightConnector1">
            <a:avLst/>
          </a:prstGeom>
          <a:noFill/>
          <a:ln w="12700" cap="flat" cmpd="sng">
            <a:solidFill>
              <a:srgbClr val="79BB59"/>
            </a:solidFill>
            <a:prstDash val="solid"/>
            <a:miter/>
            <a:headEnd type="none" w="med" len="med"/>
            <a:tailEnd type="none" w="med" len="med"/>
          </a:ln>
        </p:spPr>
      </p:cxnSp>
      <p:sp>
        <p:nvSpPr>
          <p:cNvPr id="2" name="TextBox 1"/>
          <p:cNvSpPr txBox="1"/>
          <p:nvPr/>
        </p:nvSpPr>
        <p:spPr>
          <a:xfrm>
            <a:off x="6297693" y="2091232"/>
            <a:ext cx="766959" cy="459249"/>
          </a:xfrm>
          <a:prstGeom prst="rect">
            <a:avLst/>
          </a:prstGeom>
          <a:noFill/>
        </p:spPr>
        <p:txBody>
          <a:bodyPr wrap="none" lIns="104287" tIns="52144" rIns="104287" bIns="52144" rtlCol="0">
            <a:spAutoFit/>
          </a:bodyPr>
          <a:lstStyle/>
          <a:p>
            <a:r>
              <a:rPr lang="en-US" sz="2300" dirty="0"/>
              <a:t>GBIF</a:t>
            </a: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061" y="769516"/>
            <a:ext cx="1194072" cy="1724739"/>
          </a:xfrm>
          <a:prstGeom prst="rect">
            <a:avLst/>
          </a:prstGeom>
          <a:ln w="3175">
            <a:solidFill>
              <a:schemeClr val="accent1"/>
            </a:solidFill>
          </a:ln>
          <a:effectLst>
            <a:outerShdw blurRad="50800" dist="38100" dir="2700000" algn="tl" rotWithShape="0">
              <a:prstClr val="black">
                <a:alpha val="40000"/>
              </a:prstClr>
            </a:outerShdw>
          </a:effectLst>
        </p:spPr>
      </p:pic>
      <p:pic>
        <p:nvPicPr>
          <p:cNvPr id="20" name="Picture 19"/>
          <p:cNvPicPr>
            <a:picLocks noChangeAspect="1"/>
          </p:cNvPicPr>
          <p:nvPr/>
        </p:nvPicPr>
        <p:blipFill>
          <a:blip r:embed="rId5"/>
          <a:stretch>
            <a:fillRect/>
          </a:stretch>
        </p:blipFill>
        <p:spPr>
          <a:xfrm>
            <a:off x="1482207" y="762816"/>
            <a:ext cx="1285742" cy="1710310"/>
          </a:xfrm>
          <a:prstGeom prst="rect">
            <a:avLst/>
          </a:prstGeom>
          <a:ln w="3175">
            <a:solidFill>
              <a:schemeClr val="accent1"/>
            </a:solidFill>
          </a:ln>
          <a:effectLst>
            <a:outerShdw blurRad="50800" dist="38100" dir="2700000" algn="tl" rotWithShape="0">
              <a:prstClr val="black">
                <a:alpha val="40000"/>
              </a:prstClr>
            </a:outerShdw>
          </a:effectLst>
        </p:spPr>
      </p:pic>
      <p:pic>
        <p:nvPicPr>
          <p:cNvPr id="21" name="Picture 20"/>
          <p:cNvPicPr>
            <a:picLocks noChangeAspect="1"/>
          </p:cNvPicPr>
          <p:nvPr/>
        </p:nvPicPr>
        <p:blipFill>
          <a:blip r:embed="rId6"/>
          <a:stretch>
            <a:fillRect/>
          </a:stretch>
        </p:blipFill>
        <p:spPr>
          <a:xfrm>
            <a:off x="2861022" y="762816"/>
            <a:ext cx="1219748" cy="1746329"/>
          </a:xfrm>
          <a:prstGeom prst="rect">
            <a:avLst/>
          </a:prstGeom>
          <a:ln w="3175">
            <a:solidFill>
              <a:schemeClr val="accent1"/>
            </a:solidFill>
          </a:ln>
          <a:effectLst>
            <a:outerShdw blurRad="50800" dist="38100" dir="2700000" algn="tl" rotWithShape="0">
              <a:prstClr val="black">
                <a:alpha val="40000"/>
              </a:prstClr>
            </a:outerShdw>
          </a:effectLst>
        </p:spPr>
      </p:pic>
      <p:pic>
        <p:nvPicPr>
          <p:cNvPr id="22"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8978" y="2615284"/>
            <a:ext cx="1268876" cy="1685766"/>
          </a:xfrm>
          <a:prstGeom prst="rect">
            <a:avLst/>
          </a:prstGeom>
          <a:ln w="3175">
            <a:solidFill>
              <a:schemeClr val="accent1"/>
            </a:solidFill>
          </a:ln>
          <a:effectLst>
            <a:outerShdw blurRad="50800" dist="38100" dir="2700000" algn="tl" rotWithShape="0">
              <a:prstClr val="black">
                <a:alpha val="40000"/>
              </a:prstClr>
            </a:outerShdw>
          </a:effectLst>
        </p:spPr>
      </p:pic>
      <p:pic>
        <p:nvPicPr>
          <p:cNvPr id="23" name="Picture 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01295" y="2615284"/>
            <a:ext cx="1237075" cy="1724739"/>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9"/>
          <a:stretch>
            <a:fillRect/>
          </a:stretch>
        </p:blipFill>
        <p:spPr>
          <a:xfrm>
            <a:off x="2811810" y="2615284"/>
            <a:ext cx="1359796" cy="1776919"/>
          </a:xfrm>
          <a:prstGeom prst="rect">
            <a:avLst/>
          </a:prstGeom>
        </p:spPr>
      </p:pic>
      <p:pic>
        <p:nvPicPr>
          <p:cNvPr id="26" name="Picture 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0431" y="4422079"/>
            <a:ext cx="1277423" cy="1439469"/>
          </a:xfrm>
          <a:prstGeom prst="rect">
            <a:avLst/>
          </a:prstGeom>
          <a:ln w="3175">
            <a:solidFill>
              <a:schemeClr val="accent1"/>
            </a:solidFill>
          </a:ln>
          <a:effectLst>
            <a:outerShdw blurRad="50800" dist="38100" dir="2700000" algn="tl" rotWithShape="0">
              <a:prstClr val="black">
                <a:alpha val="40000"/>
              </a:prstClr>
            </a:outerShdw>
          </a:effectLst>
        </p:spPr>
      </p:pic>
      <p:cxnSp>
        <p:nvCxnSpPr>
          <p:cNvPr id="27" name="Straight Arrow Connector 26">
            <a:extLst>
              <a:ext uri="{FF2B5EF4-FFF2-40B4-BE49-F238E27FC236}">
                <a16:creationId xmlns="" xmlns:a16="http://schemas.microsoft.com/office/drawing/2014/main" id="{DE2F6DCB-0E5B-4D7C-99EE-16566BD79E31}"/>
              </a:ext>
            </a:extLst>
          </p:cNvPr>
          <p:cNvCxnSpPr>
            <a:cxnSpLocks/>
          </p:cNvCxnSpPr>
          <p:nvPr/>
        </p:nvCxnSpPr>
        <p:spPr>
          <a:xfrm flipV="1">
            <a:off x="4434093" y="1772098"/>
            <a:ext cx="1723165" cy="18427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AutoShape 6" descr="https://pensoft.net/i/JHR-logo.svg">
            <a:extLst>
              <a:ext uri="{FF2B5EF4-FFF2-40B4-BE49-F238E27FC236}">
                <a16:creationId xmlns="" xmlns:a16="http://schemas.microsoft.com/office/drawing/2014/main" id="{E467512E-0E6E-45DD-8F47-D4FE35B0FDC8}"/>
              </a:ext>
            </a:extLst>
          </p:cNvPr>
          <p:cNvSpPr>
            <a:spLocks noChangeAspect="1" noChangeArrowheads="1"/>
          </p:cNvSpPr>
          <p:nvPr/>
        </p:nvSpPr>
        <p:spPr bwMode="auto">
          <a:xfrm>
            <a:off x="5166175" y="3613362"/>
            <a:ext cx="356288" cy="3361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4287" tIns="52144" rIns="104287" bIns="52144" numCol="1" anchor="t" anchorCtr="0" compatLnSpc="1">
            <a:prstTxWarp prst="textNoShape">
              <a:avLst/>
            </a:prstTxWarp>
          </a:bodyPr>
          <a:lstStyle/>
          <a:p>
            <a:endParaRPr lang="en-US"/>
          </a:p>
        </p:txBody>
      </p:sp>
      <p:sp>
        <p:nvSpPr>
          <p:cNvPr id="9" name="AutoShape 8" descr="https://jhr.pensoft.net/i/JHR-logo.svg">
            <a:extLst>
              <a:ext uri="{FF2B5EF4-FFF2-40B4-BE49-F238E27FC236}">
                <a16:creationId xmlns="" xmlns:a16="http://schemas.microsoft.com/office/drawing/2014/main" id="{BE59F1CA-145A-466D-8B0A-89C77325AE9B}"/>
              </a:ext>
            </a:extLst>
          </p:cNvPr>
          <p:cNvSpPr>
            <a:spLocks noChangeAspect="1" noChangeArrowheads="1"/>
          </p:cNvSpPr>
          <p:nvPr/>
        </p:nvSpPr>
        <p:spPr bwMode="auto">
          <a:xfrm>
            <a:off x="5344319" y="3781425"/>
            <a:ext cx="1985032" cy="187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4287" tIns="52144" rIns="104287" bIns="52144" numCol="1" anchor="t" anchorCtr="0" compatLnSpc="1">
            <a:prstTxWarp prst="textNoShape">
              <a:avLst/>
            </a:prstTxWarp>
          </a:bodyPr>
          <a:lstStyle/>
          <a:p>
            <a:endParaRPr lang="en-US"/>
          </a:p>
        </p:txBody>
      </p:sp>
      <p:pic>
        <p:nvPicPr>
          <p:cNvPr id="10" name="Picture 9">
            <a:extLst>
              <a:ext uri="{FF2B5EF4-FFF2-40B4-BE49-F238E27FC236}">
                <a16:creationId xmlns="" xmlns:a16="http://schemas.microsoft.com/office/drawing/2014/main" id="{1B3A427B-5F45-4238-957A-38A94F200D3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8979" y="6069582"/>
            <a:ext cx="2544278" cy="722898"/>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11" name="Picture 10">
            <a:extLst>
              <a:ext uri="{FF2B5EF4-FFF2-40B4-BE49-F238E27FC236}">
                <a16:creationId xmlns="" xmlns:a16="http://schemas.microsoft.com/office/drawing/2014/main" id="{475DBCDF-CF1A-44A4-82A8-CBF772C52B95}"/>
              </a:ext>
            </a:extLst>
          </p:cNvPr>
          <p:cNvPicPr>
            <a:picLocks noChangeAspect="1"/>
          </p:cNvPicPr>
          <p:nvPr/>
        </p:nvPicPr>
        <p:blipFill>
          <a:blip r:embed="rId12"/>
          <a:stretch>
            <a:fillRect/>
          </a:stretch>
        </p:blipFill>
        <p:spPr>
          <a:xfrm>
            <a:off x="150432" y="6829972"/>
            <a:ext cx="2544278" cy="698596"/>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12" name="Picture 11">
            <a:extLst>
              <a:ext uri="{FF2B5EF4-FFF2-40B4-BE49-F238E27FC236}">
                <a16:creationId xmlns="" xmlns:a16="http://schemas.microsoft.com/office/drawing/2014/main" id="{47D93D13-3974-45A1-B083-7B6AC3106734}"/>
              </a:ext>
            </a:extLst>
          </p:cNvPr>
          <p:cNvPicPr>
            <a:picLocks noChangeAspect="1"/>
          </p:cNvPicPr>
          <p:nvPr/>
        </p:nvPicPr>
        <p:blipFill>
          <a:blip r:embed="rId13"/>
          <a:stretch>
            <a:fillRect/>
          </a:stretch>
        </p:blipFill>
        <p:spPr>
          <a:xfrm>
            <a:off x="1476035" y="4439925"/>
            <a:ext cx="2604735" cy="690745"/>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 xmlns:a16="http://schemas.microsoft.com/office/drawing/2014/main" id="{37AD1102-A013-4C2E-BFF7-691B008B2A02}"/>
              </a:ext>
            </a:extLst>
          </p:cNvPr>
          <p:cNvPicPr>
            <a:picLocks noChangeAspect="1"/>
          </p:cNvPicPr>
          <p:nvPr/>
        </p:nvPicPr>
        <p:blipFill>
          <a:blip r:embed="rId14"/>
          <a:stretch>
            <a:fillRect/>
          </a:stretch>
        </p:blipFill>
        <p:spPr>
          <a:xfrm>
            <a:off x="1476035" y="5183911"/>
            <a:ext cx="2604735" cy="848178"/>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4" name="TextBox 13">
            <a:extLst>
              <a:ext uri="{FF2B5EF4-FFF2-40B4-BE49-F238E27FC236}">
                <a16:creationId xmlns="" xmlns:a16="http://schemas.microsoft.com/office/drawing/2014/main" id="{8829E18D-761F-4278-B786-51A58D15E778}"/>
              </a:ext>
            </a:extLst>
          </p:cNvPr>
          <p:cNvSpPr txBox="1"/>
          <p:nvPr/>
        </p:nvSpPr>
        <p:spPr>
          <a:xfrm>
            <a:off x="6268114" y="3009790"/>
            <a:ext cx="3104319" cy="428472"/>
          </a:xfrm>
          <a:prstGeom prst="rect">
            <a:avLst/>
          </a:prstGeom>
          <a:noFill/>
          <a:ln>
            <a:solidFill>
              <a:schemeClr val="bg1">
                <a:lumMod val="65000"/>
              </a:schemeClr>
            </a:solidFill>
          </a:ln>
          <a:effectLst>
            <a:outerShdw blurRad="50800" dist="38100" dir="2700000" algn="tl" rotWithShape="0">
              <a:prstClr val="black">
                <a:alpha val="40000"/>
              </a:prstClr>
            </a:outerShdw>
          </a:effectLst>
        </p:spPr>
        <p:txBody>
          <a:bodyPr wrap="none" lIns="104287" tIns="52144" rIns="104287" bIns="52144" rtlCol="0">
            <a:spAutoFit/>
          </a:bodyPr>
          <a:lstStyle/>
          <a:p>
            <a:r>
              <a:rPr lang="en-US" dirty="0"/>
              <a:t>GBIF Taxonomic Backbone</a:t>
            </a:r>
          </a:p>
        </p:txBody>
      </p:sp>
      <p:pic>
        <p:nvPicPr>
          <p:cNvPr id="30" name="Picture 29">
            <a:extLst>
              <a:ext uri="{FF2B5EF4-FFF2-40B4-BE49-F238E27FC236}">
                <a16:creationId xmlns="" xmlns:a16="http://schemas.microsoft.com/office/drawing/2014/main" id="{071715DB-89D8-48E8-A5ED-28ACCA61CBC5}"/>
              </a:ext>
            </a:extLst>
          </p:cNvPr>
          <p:cNvPicPr>
            <a:picLocks noChangeAspect="1"/>
          </p:cNvPicPr>
          <p:nvPr/>
        </p:nvPicPr>
        <p:blipFill>
          <a:blip r:embed="rId15"/>
          <a:stretch>
            <a:fillRect/>
          </a:stretch>
        </p:blipFill>
        <p:spPr>
          <a:xfrm>
            <a:off x="2767949" y="6827731"/>
            <a:ext cx="2958107" cy="675503"/>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31" name="Picture 30">
            <a:extLst>
              <a:ext uri="{FF2B5EF4-FFF2-40B4-BE49-F238E27FC236}">
                <a16:creationId xmlns="" xmlns:a16="http://schemas.microsoft.com/office/drawing/2014/main" id="{C61F4823-189F-4145-8C19-C7F93AA37D8E}"/>
              </a:ext>
            </a:extLst>
          </p:cNvPr>
          <p:cNvPicPr>
            <a:picLocks noChangeAspect="1"/>
          </p:cNvPicPr>
          <p:nvPr/>
        </p:nvPicPr>
        <p:blipFill>
          <a:blip r:embed="rId16"/>
          <a:stretch>
            <a:fillRect/>
          </a:stretch>
        </p:blipFill>
        <p:spPr>
          <a:xfrm>
            <a:off x="2767948" y="6085329"/>
            <a:ext cx="2958108" cy="693604"/>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7" name="TextBox 6">
            <a:extLst>
              <a:ext uri="{FF2B5EF4-FFF2-40B4-BE49-F238E27FC236}">
                <a16:creationId xmlns="" xmlns:a16="http://schemas.microsoft.com/office/drawing/2014/main" id="{0E79856F-C204-4B60-928C-626F177403E7}"/>
              </a:ext>
            </a:extLst>
          </p:cNvPr>
          <p:cNvSpPr txBox="1"/>
          <p:nvPr/>
        </p:nvSpPr>
        <p:spPr>
          <a:xfrm>
            <a:off x="4889058" y="3433123"/>
            <a:ext cx="5799580" cy="3013795"/>
          </a:xfrm>
          <a:prstGeom prst="rect">
            <a:avLst/>
          </a:prstGeom>
          <a:noFill/>
        </p:spPr>
        <p:txBody>
          <a:bodyPr wrap="square" lIns="104287" tIns="52144" rIns="104287" bIns="52144" rtlCol="0">
            <a:spAutoFit/>
          </a:bodyPr>
          <a:lstStyle/>
          <a:p>
            <a:r>
              <a:rPr lang="en-US" b="1" dirty="0"/>
              <a:t>2017 text and data mining output</a:t>
            </a:r>
            <a:r>
              <a:rPr lang="en-US" dirty="0"/>
              <a:t>:</a:t>
            </a:r>
          </a:p>
          <a:p>
            <a:pPr marL="325898" indent="-325898">
              <a:buFont typeface="Arial" panose="020B0604020202020204" pitchFamily="34" charset="0"/>
              <a:buChar char="•"/>
            </a:pPr>
            <a:r>
              <a:rPr lang="en-US" dirty="0"/>
              <a:t>132 journals, 44 published in 2017</a:t>
            </a:r>
          </a:p>
          <a:p>
            <a:pPr marL="325898" indent="-325898">
              <a:buFont typeface="Arial" panose="020B0604020202020204" pitchFamily="34" charset="0"/>
              <a:buChar char="•"/>
            </a:pPr>
            <a:r>
              <a:rPr lang="en-US" dirty="0"/>
              <a:t>8,545 / 2,288 articles</a:t>
            </a:r>
          </a:p>
          <a:p>
            <a:pPr marL="325898" indent="-325898">
              <a:buFont typeface="Arial" panose="020B0604020202020204" pitchFamily="34" charset="0"/>
              <a:buChar char="•"/>
            </a:pPr>
            <a:r>
              <a:rPr lang="en-US" dirty="0"/>
              <a:t>69,539 / 18,565 taxonomic treatments</a:t>
            </a:r>
          </a:p>
          <a:p>
            <a:pPr marL="325898" indent="-325898">
              <a:buFont typeface="Arial" panose="020B0604020202020204" pitchFamily="34" charset="0"/>
              <a:buChar char="•"/>
            </a:pPr>
            <a:r>
              <a:rPr lang="en-US" dirty="0"/>
              <a:t>6,387 / 3,604 new species </a:t>
            </a:r>
          </a:p>
          <a:p>
            <a:pPr marL="325898" indent="-325898">
              <a:buFont typeface="Arial" panose="020B0604020202020204" pitchFamily="34" charset="0"/>
              <a:buChar char="•"/>
            </a:pPr>
            <a:r>
              <a:rPr lang="en-US" dirty="0"/>
              <a:t>45,381 / 39,759 observation records</a:t>
            </a:r>
          </a:p>
          <a:p>
            <a:pPr marL="325898" indent="-325898">
              <a:buFont typeface="Arial" panose="020B0604020202020204" pitchFamily="34" charset="0"/>
              <a:buChar char="•"/>
            </a:pPr>
            <a:r>
              <a:rPr lang="en-US" dirty="0"/>
              <a:t>56,692 / 12,250 figures</a:t>
            </a:r>
          </a:p>
          <a:p>
            <a:pPr marL="325898" indent="-325898">
              <a:buFont typeface="Arial" panose="020B0604020202020204" pitchFamily="34" charset="0"/>
              <a:buChar char="•"/>
            </a:pPr>
            <a:r>
              <a:rPr lang="en-US" dirty="0"/>
              <a:t>267,728 / 87,855 bibliographic references</a:t>
            </a:r>
          </a:p>
          <a:p>
            <a:endParaRPr lang="en-US" dirty="0"/>
          </a:p>
        </p:txBody>
      </p:sp>
      <p:sp>
        <p:nvSpPr>
          <p:cNvPr id="28" name="TextBox 27">
            <a:extLst>
              <a:ext uri="{FF2B5EF4-FFF2-40B4-BE49-F238E27FC236}">
                <a16:creationId xmlns="" xmlns:a16="http://schemas.microsoft.com/office/drawing/2014/main" id="{575DD16A-4582-454E-AEBE-C5871C6C3B1E}"/>
              </a:ext>
            </a:extLst>
          </p:cNvPr>
          <p:cNvSpPr txBox="1"/>
          <p:nvPr/>
        </p:nvSpPr>
        <p:spPr>
          <a:xfrm>
            <a:off x="188499" y="131286"/>
            <a:ext cx="6876153" cy="490027"/>
          </a:xfrm>
          <a:prstGeom prst="rect">
            <a:avLst/>
          </a:prstGeom>
          <a:noFill/>
        </p:spPr>
        <p:txBody>
          <a:bodyPr wrap="square" lIns="104287" tIns="52144" rIns="104287" bIns="52144" rtlCol="0">
            <a:spAutoFit/>
          </a:bodyPr>
          <a:lstStyle/>
          <a:p>
            <a:r>
              <a:rPr lang="en-US" sz="2500" dirty="0" smtClean="0">
                <a:solidFill>
                  <a:srgbClr val="79BB59"/>
                </a:solidFill>
              </a:rPr>
              <a:t>From publications to GBIF as an automated service</a:t>
            </a:r>
            <a:endParaRPr lang="en-US" sz="2500" dirty="0">
              <a:solidFill>
                <a:srgbClr val="79BB59"/>
              </a:solidFill>
            </a:endParaRPr>
          </a:p>
        </p:txBody>
      </p:sp>
      <p:sp>
        <p:nvSpPr>
          <p:cNvPr id="32" name="Rectangle 31"/>
          <p:cNvSpPr/>
          <p:nvPr/>
        </p:nvSpPr>
        <p:spPr>
          <a:xfrm>
            <a:off x="6204850" y="799994"/>
            <a:ext cx="4122777" cy="2629103"/>
          </a:xfrm>
          <a:prstGeom prst="rect">
            <a:avLst/>
          </a:prstGeom>
          <a:noFill/>
          <a:ln>
            <a:solidFill>
              <a:srgbClr val="00CD0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4287" tIns="52144" rIns="104287" bIns="52144" rtlCol="0" anchor="ctr"/>
          <a:lstStyle/>
          <a:p>
            <a:pPr algn="ctr"/>
            <a:endParaRPr lang="en-US"/>
          </a:p>
        </p:txBody>
      </p:sp>
      <p:sp>
        <p:nvSpPr>
          <p:cNvPr id="4" name="Rectangle 3"/>
          <p:cNvSpPr/>
          <p:nvPr/>
        </p:nvSpPr>
        <p:spPr>
          <a:xfrm>
            <a:off x="6512998" y="6768620"/>
            <a:ext cx="3946613" cy="539635"/>
          </a:xfrm>
          <a:prstGeom prst="rect">
            <a:avLst/>
          </a:prstGeom>
          <a:solidFill>
            <a:schemeClr val="accent6">
              <a:alpha val="50000"/>
            </a:schemeClr>
          </a:solidFill>
          <a:ln>
            <a:solidFill>
              <a:srgbClr val="008000"/>
            </a:solidFill>
          </a:ln>
        </p:spPr>
        <p:txBody>
          <a:bodyPr wrap="none">
            <a:spAutoFit/>
          </a:bodyPr>
          <a:lstStyle/>
          <a:p>
            <a:pPr algn="r">
              <a:lnSpc>
                <a:spcPct val="90000"/>
              </a:lnSpc>
              <a:buClr>
                <a:schemeClr val="dk1"/>
              </a:buClr>
              <a:buSzPct val="25000"/>
            </a:pPr>
            <a:r>
              <a:rPr lang="en-US" sz="1600" i="1" smtClean="0"/>
              <a:t>Building the catalogue of life by machine…</a:t>
            </a:r>
            <a:endParaRPr lang="en-US" sz="1600" i="1" smtClean="0">
              <a:solidFill>
                <a:schemeClr val="dk1"/>
              </a:solidFill>
              <a:ea typeface="Calibri"/>
              <a:cs typeface="Calibri"/>
              <a:sym typeface="Calibri"/>
            </a:endParaRPr>
          </a:p>
          <a:p>
            <a:pPr lvl="0" algn="r">
              <a:lnSpc>
                <a:spcPct val="90000"/>
              </a:lnSpc>
              <a:buClr>
                <a:schemeClr val="dk1"/>
              </a:buClr>
              <a:buSzPct val="25000"/>
            </a:pPr>
            <a:r>
              <a:rPr lang="en-US" sz="1600" smtClean="0">
                <a:solidFill>
                  <a:schemeClr val="dk1"/>
                </a:solidFill>
                <a:ea typeface="Calibri"/>
                <a:cs typeface="Calibri"/>
                <a:sym typeface="Calibri"/>
              </a:rPr>
              <a:t>Slide by Donat Agosti, </a:t>
            </a:r>
            <a:r>
              <a:rPr lang="en-US" sz="1600" smtClean="0">
                <a:solidFill>
                  <a:schemeClr val="dk1"/>
                </a:solidFill>
                <a:sym typeface="Calibri"/>
              </a:rPr>
              <a:t>Plazi.org October 2017</a:t>
            </a:r>
            <a:endParaRPr lang="en-US" sz="1600">
              <a:solidFill>
                <a:schemeClr val="dk1"/>
              </a:solidFill>
              <a:sym typeface="Calibri"/>
            </a:endParaRPr>
          </a:p>
        </p:txBody>
      </p:sp>
      <p:pic>
        <p:nvPicPr>
          <p:cNvPr id="15" name="Picture 14" descr="logo.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153198" y="77706"/>
            <a:ext cx="2174429" cy="543607"/>
          </a:xfrm>
          <a:prstGeom prst="rect">
            <a:avLst/>
          </a:prstGeom>
        </p:spPr>
      </p:pic>
    </p:spTree>
    <p:extLst>
      <p:ext uri="{BB962C8B-B14F-4D97-AF65-F5344CB8AC3E}">
        <p14:creationId xmlns:p14="http://schemas.microsoft.com/office/powerpoint/2010/main" val="2143913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obotblog.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4317" y="0"/>
            <a:ext cx="7562850" cy="7562850"/>
          </a:xfrm>
          <a:prstGeom prst="rect">
            <a:avLst/>
          </a:prstGeom>
        </p:spPr>
      </p:pic>
      <p:pic>
        <p:nvPicPr>
          <p:cNvPr id="3" name="Picture 2" descr="GBIF-2015-mar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1235338">
            <a:off x="3166975" y="63863"/>
            <a:ext cx="718575" cy="718575"/>
          </a:xfrm>
          <a:prstGeom prst="rect">
            <a:avLst/>
          </a:prstGeom>
        </p:spPr>
      </p:pic>
      <p:pic>
        <p:nvPicPr>
          <p:cNvPr id="6" name="Picture 5" descr="GBIF_logo_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056708">
            <a:off x="4778748" y="3383904"/>
            <a:ext cx="2349562" cy="947404"/>
          </a:xfrm>
          <a:prstGeom prst="rect">
            <a:avLst/>
          </a:prstGeom>
        </p:spPr>
      </p:pic>
      <p:sp>
        <p:nvSpPr>
          <p:cNvPr id="4" name="Rectangle 3"/>
          <p:cNvSpPr/>
          <p:nvPr/>
        </p:nvSpPr>
        <p:spPr>
          <a:xfrm>
            <a:off x="4541668" y="456123"/>
            <a:ext cx="5703065" cy="584776"/>
          </a:xfrm>
          <a:prstGeom prst="rect">
            <a:avLst/>
          </a:prstGeom>
          <a:effectLst>
            <a:outerShdw blurRad="50800" dist="38100" dir="2700000" algn="tl" rotWithShape="0">
              <a:prstClr val="black">
                <a:alpha val="40000"/>
              </a:prstClr>
            </a:outerShdw>
          </a:effectLst>
        </p:spPr>
        <p:txBody>
          <a:bodyPr wrap="none">
            <a:spAutoFit/>
          </a:bodyPr>
          <a:lstStyle/>
          <a:p>
            <a:pPr algn="r"/>
            <a:r>
              <a:rPr lang="en-US" sz="3200" i="1" dirty="0" smtClean="0">
                <a:solidFill>
                  <a:srgbClr val="008000"/>
                </a:solidFill>
                <a:latin typeface="Courier New"/>
                <a:cs typeface="Courier New"/>
              </a:rPr>
              <a:t>The future has arrived</a:t>
            </a:r>
            <a:endParaRPr lang="en-US" sz="3200" i="1" dirty="0">
              <a:solidFill>
                <a:srgbClr val="008000"/>
              </a:solidFill>
              <a:latin typeface="Courier New"/>
              <a:cs typeface="Courier New"/>
            </a:endParaRPr>
          </a:p>
        </p:txBody>
      </p:sp>
      <p:sp>
        <p:nvSpPr>
          <p:cNvPr id="5" name="Rectangle 4"/>
          <p:cNvSpPr/>
          <p:nvPr/>
        </p:nvSpPr>
        <p:spPr>
          <a:xfrm>
            <a:off x="5377545" y="1172762"/>
            <a:ext cx="4786122" cy="861774"/>
          </a:xfrm>
          <a:prstGeom prst="rect">
            <a:avLst/>
          </a:prstGeom>
          <a:effectLst>
            <a:outerShdw blurRad="50800" dist="38100" dir="2700000" algn="tl" rotWithShape="0">
              <a:prstClr val="black">
                <a:alpha val="40000"/>
              </a:prstClr>
            </a:outerShdw>
          </a:effectLst>
        </p:spPr>
        <p:txBody>
          <a:bodyPr wrap="square">
            <a:spAutoFit/>
          </a:bodyPr>
          <a:lstStyle/>
          <a:p>
            <a:pPr algn="r"/>
            <a:r>
              <a:rPr lang="en-US" sz="1800" i="1" dirty="0" smtClean="0">
                <a:solidFill>
                  <a:srgbClr val="008000"/>
                </a:solidFill>
                <a:latin typeface="Courier New"/>
                <a:cs typeface="Courier New"/>
              </a:rPr>
              <a:t>The </a:t>
            </a:r>
            <a:r>
              <a:rPr lang="en-US" sz="1800" i="1" dirty="0">
                <a:solidFill>
                  <a:srgbClr val="008000"/>
                </a:solidFill>
                <a:latin typeface="Courier New"/>
                <a:cs typeface="Courier New"/>
              </a:rPr>
              <a:t>future is already here — it's just not very evenly </a:t>
            </a:r>
            <a:r>
              <a:rPr lang="en-US" sz="1800" i="1" dirty="0" smtClean="0">
                <a:solidFill>
                  <a:srgbClr val="008000"/>
                </a:solidFill>
                <a:latin typeface="Courier New"/>
                <a:cs typeface="Courier New"/>
              </a:rPr>
              <a:t>distributed </a:t>
            </a:r>
          </a:p>
          <a:p>
            <a:pPr algn="r"/>
            <a:r>
              <a:rPr lang="en-US" sz="1400" dirty="0" smtClean="0">
                <a:solidFill>
                  <a:srgbClr val="008000"/>
                </a:solidFill>
                <a:latin typeface="Courier New"/>
                <a:cs typeface="Courier New"/>
              </a:rPr>
              <a:t>William Gibson</a:t>
            </a:r>
            <a:endParaRPr lang="en-US" sz="1400" dirty="0">
              <a:solidFill>
                <a:srgbClr val="008000"/>
              </a:solidFill>
              <a:latin typeface="Courier New"/>
              <a:cs typeface="Courier New"/>
            </a:endParaRPr>
          </a:p>
        </p:txBody>
      </p:sp>
    </p:spTree>
    <p:extLst>
      <p:ext uri="{BB962C8B-B14F-4D97-AF65-F5344CB8AC3E}">
        <p14:creationId xmlns:p14="http://schemas.microsoft.com/office/powerpoint/2010/main" val="161551665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599219"/>
            <a:ext cx="10688648" cy="5924860"/>
          </a:xfrm>
          <a:prstGeom prst="rect">
            <a:avLst/>
          </a:prstGeom>
        </p:spPr>
      </p:pic>
      <p:sp>
        <p:nvSpPr>
          <p:cNvPr id="2" name="Title 1"/>
          <p:cNvSpPr>
            <a:spLocks noGrp="1"/>
          </p:cNvSpPr>
          <p:nvPr>
            <p:ph type="title"/>
          </p:nvPr>
        </p:nvSpPr>
        <p:spPr>
          <a:xfrm>
            <a:off x="193748" y="136466"/>
            <a:ext cx="10368985" cy="621485"/>
          </a:xfrm>
        </p:spPr>
        <p:txBody>
          <a:bodyPr>
            <a:noAutofit/>
          </a:bodyPr>
          <a:lstStyle/>
          <a:p>
            <a:r>
              <a:rPr lang="en-US" dirty="0" smtClean="0">
                <a:solidFill>
                  <a:srgbClr val="339837"/>
                </a:solidFill>
              </a:rPr>
              <a:t>Biased representation in country </a:t>
            </a:r>
            <a:r>
              <a:rPr lang="en-US" u="sng" dirty="0" smtClean="0">
                <a:solidFill>
                  <a:srgbClr val="339837"/>
                </a:solidFill>
              </a:rPr>
              <a:t>membership</a:t>
            </a:r>
            <a:endParaRPr lang="en-US" u="sng" dirty="0">
              <a:solidFill>
                <a:srgbClr val="339837"/>
              </a:solidFill>
            </a:endParaRPr>
          </a:p>
        </p:txBody>
      </p:sp>
      <p:sp>
        <p:nvSpPr>
          <p:cNvPr id="9" name="Rectangle 8"/>
          <p:cNvSpPr/>
          <p:nvPr/>
        </p:nvSpPr>
        <p:spPr>
          <a:xfrm>
            <a:off x="193748" y="6571029"/>
            <a:ext cx="9508419" cy="415302"/>
          </a:xfrm>
          <a:prstGeom prst="rect">
            <a:avLst/>
          </a:prstGeom>
        </p:spPr>
        <p:txBody>
          <a:bodyPr wrap="none" lIns="91247" tIns="45623" rIns="91247" bIns="45623">
            <a:spAutoFit/>
          </a:bodyPr>
          <a:lstStyle/>
          <a:p>
            <a:pPr defTabSz="517561">
              <a:defRPr/>
            </a:pPr>
            <a:r>
              <a:rPr lang="en-US" dirty="0" smtClean="0">
                <a:solidFill>
                  <a:schemeClr val="accent6">
                    <a:lumMod val="75000"/>
                  </a:schemeClr>
                </a:solidFill>
                <a:latin typeface="Calibri" charset="0"/>
              </a:rPr>
              <a:t>NB! The </a:t>
            </a:r>
            <a:r>
              <a:rPr lang="en-US" dirty="0">
                <a:solidFill>
                  <a:schemeClr val="accent6">
                    <a:lumMod val="75000"/>
                  </a:schemeClr>
                </a:solidFill>
                <a:latin typeface="Calibri" charset="0"/>
              </a:rPr>
              <a:t>low membership coverage in </a:t>
            </a:r>
            <a:r>
              <a:rPr lang="en-US" b="1" dirty="0">
                <a:solidFill>
                  <a:schemeClr val="accent6">
                    <a:lumMod val="75000"/>
                  </a:schemeClr>
                </a:solidFill>
                <a:latin typeface="Calibri" charset="0"/>
              </a:rPr>
              <a:t>Asia</a:t>
            </a:r>
            <a:r>
              <a:rPr lang="en-US" dirty="0">
                <a:solidFill>
                  <a:schemeClr val="accent6">
                    <a:lumMod val="75000"/>
                  </a:schemeClr>
                </a:solidFill>
                <a:latin typeface="Calibri" charset="0"/>
              </a:rPr>
              <a:t> </a:t>
            </a:r>
            <a:r>
              <a:rPr lang="en-US" dirty="0" smtClean="0">
                <a:solidFill>
                  <a:schemeClr val="accent6">
                    <a:lumMod val="75000"/>
                  </a:schemeClr>
                </a:solidFill>
                <a:latin typeface="Calibri" charset="0"/>
              </a:rPr>
              <a:t>and </a:t>
            </a:r>
            <a:r>
              <a:rPr lang="en-US" b="1" dirty="0" smtClean="0">
                <a:solidFill>
                  <a:schemeClr val="accent6">
                    <a:lumMod val="75000"/>
                  </a:schemeClr>
                </a:solidFill>
                <a:latin typeface="Calibri" charset="0"/>
              </a:rPr>
              <a:t>Africa</a:t>
            </a:r>
            <a:r>
              <a:rPr lang="en-US" dirty="0" smtClean="0">
                <a:solidFill>
                  <a:schemeClr val="accent6">
                    <a:lumMod val="75000"/>
                  </a:schemeClr>
                </a:solidFill>
                <a:latin typeface="Calibri" charset="0"/>
              </a:rPr>
              <a:t> is </a:t>
            </a:r>
            <a:r>
              <a:rPr lang="en-US" dirty="0">
                <a:solidFill>
                  <a:schemeClr val="accent6">
                    <a:lumMod val="75000"/>
                  </a:schemeClr>
                </a:solidFill>
                <a:latin typeface="Calibri" charset="0"/>
              </a:rPr>
              <a:t>an </a:t>
            </a:r>
            <a:r>
              <a:rPr lang="en-US" dirty="0" smtClean="0">
                <a:solidFill>
                  <a:schemeClr val="accent6">
                    <a:lumMod val="75000"/>
                  </a:schemeClr>
                </a:solidFill>
                <a:latin typeface="Calibri" charset="0"/>
              </a:rPr>
              <a:t>important geographic </a:t>
            </a:r>
            <a:r>
              <a:rPr lang="en-US" dirty="0">
                <a:solidFill>
                  <a:schemeClr val="accent6">
                    <a:lumMod val="75000"/>
                  </a:schemeClr>
                </a:solidFill>
                <a:latin typeface="Calibri" charset="0"/>
              </a:rPr>
              <a:t>gap!</a:t>
            </a:r>
            <a:endParaRPr lang="en-US" dirty="0">
              <a:solidFill>
                <a:schemeClr val="accent6">
                  <a:lumMod val="75000"/>
                </a:schemeClr>
              </a:solidFill>
            </a:endParaRPr>
          </a:p>
        </p:txBody>
      </p:sp>
      <p:sp>
        <p:nvSpPr>
          <p:cNvPr id="4" name="Oval 3"/>
          <p:cNvSpPr/>
          <p:nvPr/>
        </p:nvSpPr>
        <p:spPr>
          <a:xfrm rot="1767443">
            <a:off x="6575709" y="1649970"/>
            <a:ext cx="2426188" cy="1118121"/>
          </a:xfrm>
          <a:prstGeom prst="ellipse">
            <a:avLst/>
          </a:prstGeom>
          <a:solidFill>
            <a:srgbClr val="FFFF00">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rot="1117376">
            <a:off x="5217446" y="2257249"/>
            <a:ext cx="1526063" cy="1093896"/>
          </a:xfrm>
          <a:prstGeom prst="ellipse">
            <a:avLst/>
          </a:prstGeom>
          <a:solidFill>
            <a:srgbClr val="FFFF00">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flipV="1">
            <a:off x="8335144" y="2539931"/>
            <a:ext cx="179466" cy="3984147"/>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710095" y="3216325"/>
            <a:ext cx="1698034" cy="3307754"/>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descr="clipart compass-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2895" y="2591387"/>
            <a:ext cx="1674051" cy="2031318"/>
          </a:xfrm>
          <a:prstGeom prst="rect">
            <a:avLst/>
          </a:prstGeom>
        </p:spPr>
      </p:pic>
    </p:spTree>
    <p:extLst>
      <p:ext uri="{BB962C8B-B14F-4D97-AF65-F5344CB8AC3E}">
        <p14:creationId xmlns:p14="http://schemas.microsoft.com/office/powerpoint/2010/main" val="152156120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11-08 at 12.37.45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5" name="Rectangle 4"/>
          <p:cNvSpPr/>
          <p:nvPr/>
        </p:nvSpPr>
        <p:spPr>
          <a:xfrm>
            <a:off x="6144946" y="2231840"/>
            <a:ext cx="3271263" cy="461574"/>
          </a:xfrm>
          <a:prstGeom prst="rect">
            <a:avLst/>
          </a:prstGeom>
        </p:spPr>
        <p:txBody>
          <a:bodyPr wrap="none" lIns="91348" tIns="45675" rIns="91348" bIns="45675">
            <a:spAutoFit/>
          </a:bodyPr>
          <a:lstStyle/>
          <a:p>
            <a:r>
              <a:rPr lang="en-US" sz="2400" dirty="0">
                <a:solidFill>
                  <a:srgbClr val="D9D9D9"/>
                </a:solidFill>
                <a:latin typeface="Arial Narrow" panose="020B0606020202030204" pitchFamily="34" charset="0"/>
                <a:ea typeface="MS PGothic" pitchFamily="34" charset="-128"/>
                <a:cs typeface="Arial" panose="020B0604020202020204" pitchFamily="34" charset="0"/>
              </a:rPr>
              <a:t>Asia (gap in data coverage)</a:t>
            </a:r>
            <a:endParaRPr lang="en-US" dirty="0">
              <a:solidFill>
                <a:srgbClr val="D9D9D9"/>
              </a:solidFill>
            </a:endParaRPr>
          </a:p>
        </p:txBody>
      </p:sp>
      <p:sp>
        <p:nvSpPr>
          <p:cNvPr id="6" name="Rectangle 5"/>
          <p:cNvSpPr/>
          <p:nvPr/>
        </p:nvSpPr>
        <p:spPr>
          <a:xfrm>
            <a:off x="4696795" y="3408188"/>
            <a:ext cx="2050413" cy="415407"/>
          </a:xfrm>
          <a:prstGeom prst="rect">
            <a:avLst/>
          </a:prstGeom>
        </p:spPr>
        <p:txBody>
          <a:bodyPr wrap="none" lIns="91348" tIns="45675" rIns="91348" bIns="45675">
            <a:spAutoFit/>
          </a:bodyPr>
          <a:lstStyle/>
          <a:p>
            <a:r>
              <a:rPr lang="en-US" dirty="0">
                <a:solidFill>
                  <a:schemeClr val="bg1">
                    <a:lumMod val="85000"/>
                  </a:schemeClr>
                </a:solidFill>
                <a:latin typeface="Arial Narrow" panose="020B0606020202030204" pitchFamily="34" charset="0"/>
                <a:ea typeface="MS PGothic" pitchFamily="34" charset="-128"/>
                <a:cs typeface="Arial" panose="020B0604020202020204" pitchFamily="34" charset="0"/>
              </a:rPr>
              <a:t>Africa (gap in data)</a:t>
            </a:r>
            <a:endParaRPr lang="en-US" dirty="0">
              <a:solidFill>
                <a:schemeClr val="bg1">
                  <a:lumMod val="85000"/>
                </a:schemeClr>
              </a:solidFill>
            </a:endParaRPr>
          </a:p>
        </p:txBody>
      </p:sp>
      <p:sp>
        <p:nvSpPr>
          <p:cNvPr id="7" name="Rectangle 6"/>
          <p:cNvSpPr/>
          <p:nvPr/>
        </p:nvSpPr>
        <p:spPr>
          <a:xfrm>
            <a:off x="8202654" y="218697"/>
            <a:ext cx="2447930" cy="292297"/>
          </a:xfrm>
          <a:prstGeom prst="rect">
            <a:avLst/>
          </a:prstGeom>
        </p:spPr>
        <p:txBody>
          <a:bodyPr wrap="none" lIns="91348" tIns="45675" rIns="91348" bIns="45675">
            <a:spAutoFit/>
          </a:bodyPr>
          <a:lstStyle/>
          <a:p>
            <a:r>
              <a:rPr lang="en-US" sz="1300" dirty="0">
                <a:solidFill>
                  <a:schemeClr val="bg1">
                    <a:lumMod val="85000"/>
                  </a:schemeClr>
                </a:solidFill>
              </a:rPr>
              <a:t>Map updated 8</a:t>
            </a:r>
            <a:r>
              <a:rPr lang="en-US" sz="1300" baseline="30000" dirty="0">
                <a:solidFill>
                  <a:schemeClr val="bg1">
                    <a:lumMod val="85000"/>
                  </a:schemeClr>
                </a:solidFill>
              </a:rPr>
              <a:t>th</a:t>
            </a:r>
            <a:r>
              <a:rPr lang="en-US" sz="1300" dirty="0">
                <a:solidFill>
                  <a:schemeClr val="bg1">
                    <a:lumMod val="85000"/>
                  </a:schemeClr>
                </a:solidFill>
              </a:rPr>
              <a:t> November 2017</a:t>
            </a:r>
          </a:p>
        </p:txBody>
      </p:sp>
      <p:pic>
        <p:nvPicPr>
          <p:cNvPr id="14" name="Picture 13" descr="Screen Shot 2017-03-29 at 20.42.42  copy 2.png"/>
          <p:cNvPicPr>
            <a:picLocks noChangeAspect="1"/>
          </p:cNvPicPr>
          <p:nvPr/>
        </p:nvPicPr>
        <p:blipFill>
          <a:blip r:embed="rId4">
            <a:alphaModFix amt="85000"/>
            <a:extLst>
              <a:ext uri="{28A0092B-C50C-407E-A947-70E740481C1C}">
                <a14:useLocalDpi xmlns:a14="http://schemas.microsoft.com/office/drawing/2010/main"/>
              </a:ext>
            </a:extLst>
          </a:blip>
          <a:stretch>
            <a:fillRect/>
          </a:stretch>
        </p:blipFill>
        <p:spPr>
          <a:xfrm>
            <a:off x="29536" y="1471406"/>
            <a:ext cx="10688638" cy="6110860"/>
          </a:xfrm>
          <a:prstGeom prst="rect">
            <a:avLst/>
          </a:prstGeom>
        </p:spPr>
      </p:pic>
      <p:sp>
        <p:nvSpPr>
          <p:cNvPr id="12" name="Rectangle 11"/>
          <p:cNvSpPr/>
          <p:nvPr/>
        </p:nvSpPr>
        <p:spPr>
          <a:xfrm>
            <a:off x="9958003" y="7033936"/>
            <a:ext cx="730453" cy="415407"/>
          </a:xfrm>
          <a:prstGeom prst="rect">
            <a:avLst/>
          </a:prstGeom>
        </p:spPr>
        <p:txBody>
          <a:bodyPr wrap="none" lIns="91348" tIns="45675" rIns="91348" bIns="45675">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2017</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10"/>
          <p:cNvSpPr/>
          <p:nvPr/>
        </p:nvSpPr>
        <p:spPr>
          <a:xfrm>
            <a:off x="29540" y="7132671"/>
            <a:ext cx="730453" cy="415407"/>
          </a:xfrm>
          <a:prstGeom prst="rect">
            <a:avLst/>
          </a:prstGeom>
        </p:spPr>
        <p:txBody>
          <a:bodyPr wrap="none" lIns="91348" tIns="45675" rIns="91348" bIns="45675">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1900</a:t>
            </a:r>
            <a:endParaRPr lang="en-US" dirty="0">
              <a:solidFill>
                <a:srgbClr val="CCFFCC"/>
              </a:solidFill>
            </a:endParaRPr>
          </a:p>
        </p:txBody>
      </p:sp>
      <p:sp>
        <p:nvSpPr>
          <p:cNvPr id="10" name="Rectangle 9"/>
          <p:cNvSpPr/>
          <p:nvPr/>
        </p:nvSpPr>
        <p:spPr>
          <a:xfrm>
            <a:off x="4981729" y="7077324"/>
            <a:ext cx="730453" cy="415407"/>
          </a:xfrm>
          <a:prstGeom prst="rect">
            <a:avLst/>
          </a:prstGeom>
        </p:spPr>
        <p:txBody>
          <a:bodyPr wrap="none" lIns="91348" tIns="45675" rIns="91348" bIns="45675">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1950</a:t>
            </a:r>
            <a:endParaRPr lang="en-US" dirty="0">
              <a:solidFill>
                <a:srgbClr val="CCFFCC"/>
              </a:solidFill>
            </a:endParaRPr>
          </a:p>
        </p:txBody>
      </p:sp>
      <p:sp>
        <p:nvSpPr>
          <p:cNvPr id="3" name="Rectangle 2"/>
          <p:cNvSpPr/>
          <p:nvPr/>
        </p:nvSpPr>
        <p:spPr>
          <a:xfrm rot="18355690">
            <a:off x="9202399" y="6450108"/>
            <a:ext cx="1503200" cy="492352"/>
          </a:xfrm>
          <a:prstGeom prst="rect">
            <a:avLst/>
          </a:prstGeom>
        </p:spPr>
        <p:txBody>
          <a:bodyPr wrap="none" lIns="91348" tIns="45675" rIns="91348" bIns="45675">
            <a:spAutoFit/>
          </a:bodyPr>
          <a:lstStyle/>
          <a:p>
            <a:r>
              <a:rPr lang="en-US" sz="1300" dirty="0">
                <a:solidFill>
                  <a:schemeClr val="tx1">
                    <a:lumMod val="75000"/>
                    <a:lumOff val="25000"/>
                  </a:schemeClr>
                </a:solidFill>
              </a:rPr>
              <a:t>Most data are from </a:t>
            </a:r>
          </a:p>
          <a:p>
            <a:r>
              <a:rPr lang="en-US" sz="1300" dirty="0">
                <a:solidFill>
                  <a:schemeClr val="tx1">
                    <a:lumMod val="75000"/>
                    <a:lumOff val="25000"/>
                  </a:schemeClr>
                </a:solidFill>
              </a:rPr>
              <a:t>more recent dates</a:t>
            </a:r>
          </a:p>
        </p:txBody>
      </p:sp>
      <p:sp>
        <p:nvSpPr>
          <p:cNvPr id="13" name="Rectangle 12"/>
          <p:cNvSpPr/>
          <p:nvPr/>
        </p:nvSpPr>
        <p:spPr>
          <a:xfrm>
            <a:off x="337175" y="163781"/>
            <a:ext cx="5178360" cy="1138682"/>
          </a:xfrm>
          <a:prstGeom prst="rect">
            <a:avLst/>
          </a:prstGeom>
        </p:spPr>
        <p:txBody>
          <a:bodyPr wrap="none" lIns="91348" tIns="45675" rIns="91348" bIns="45675">
            <a:spAutoFit/>
          </a:bodyPr>
          <a:lstStyle/>
          <a:p>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Data coverage and </a:t>
            </a:r>
            <a:r>
              <a:rPr lang="en-US"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gaps</a:t>
            </a:r>
          </a:p>
          <a:p>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Biased sampling in space and time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5" name="Picture 14" descr="clipart time-1.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7628" y="4486333"/>
            <a:ext cx="2236200" cy="2236200"/>
          </a:xfrm>
          <a:prstGeom prst="rect">
            <a:avLst/>
          </a:prstGeom>
        </p:spPr>
      </p:pic>
    </p:spTree>
    <p:extLst>
      <p:ext uri="{BB962C8B-B14F-4D97-AF65-F5344CB8AC3E}">
        <p14:creationId xmlns:p14="http://schemas.microsoft.com/office/powerpoint/2010/main" val="245636937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1-21 at 15.17.23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pic>
        <p:nvPicPr>
          <p:cNvPr id="5" name="Picture 4" descr="GBIF_logo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8265" y="6811040"/>
            <a:ext cx="1455723" cy="586985"/>
          </a:xfrm>
          <a:prstGeom prst="rect">
            <a:avLst/>
          </a:prstGeom>
          <a:effectLst>
            <a:glow rad="254000">
              <a:srgbClr val="008000">
                <a:alpha val="75000"/>
              </a:srgbClr>
            </a:glow>
          </a:effectLst>
        </p:spPr>
      </p:pic>
      <p:sp>
        <p:nvSpPr>
          <p:cNvPr id="2" name="Rectangle 1"/>
          <p:cNvSpPr/>
          <p:nvPr/>
        </p:nvSpPr>
        <p:spPr>
          <a:xfrm>
            <a:off x="883522" y="6970142"/>
            <a:ext cx="7220099" cy="338554"/>
          </a:xfrm>
          <a:prstGeom prst="rect">
            <a:avLst/>
          </a:prstGeom>
        </p:spPr>
        <p:txBody>
          <a:bodyPr wrap="square">
            <a:spAutoFit/>
          </a:bodyPr>
          <a:lstStyle/>
          <a:p>
            <a:r>
              <a:rPr lang="en-US" sz="1600" dirty="0"/>
              <a:t>GBIF offers a variation of different maps </a:t>
            </a:r>
            <a:r>
              <a:rPr lang="mr-IN" sz="1600" dirty="0"/>
              <a:t>–</a:t>
            </a:r>
            <a:r>
              <a:rPr lang="en-US" sz="1600" dirty="0"/>
              <a:t> that illustrates the spatial coverage bias</a:t>
            </a:r>
          </a:p>
        </p:txBody>
      </p:sp>
    </p:spTree>
    <p:extLst>
      <p:ext uri="{BB962C8B-B14F-4D97-AF65-F5344CB8AC3E}">
        <p14:creationId xmlns:p14="http://schemas.microsoft.com/office/powerpoint/2010/main" val="23284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27 at 14.41.42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5" name="Rectangle 4"/>
          <p:cNvSpPr/>
          <p:nvPr/>
        </p:nvSpPr>
        <p:spPr>
          <a:xfrm>
            <a:off x="587415" y="366964"/>
            <a:ext cx="5064914" cy="2782645"/>
          </a:xfrm>
          <a:prstGeom prst="rect">
            <a:avLst/>
          </a:prstGeom>
          <a:noFill/>
          <a:effectLst>
            <a:glow rad="381000">
              <a:schemeClr val="accent6">
                <a:alpha val="75000"/>
              </a:schemeClr>
            </a:glow>
          </a:effectLst>
        </p:spPr>
        <p:txBody>
          <a:bodyPr wrap="square" lIns="103978" tIns="51987" rIns="103978" bIns="51987">
            <a:spAutoFit/>
          </a:bodyPr>
          <a:lstStyle/>
          <a:p>
            <a:pPr defTabSz="519169">
              <a:defRPr/>
            </a:pPr>
            <a:r>
              <a:rPr lang="en-US" sz="2900" i="1" dirty="0" smtClean="0">
                <a:solidFill>
                  <a:srgbClr val="FFFF00"/>
                </a:solidFill>
              </a:rPr>
              <a:t>Data bias</a:t>
            </a:r>
            <a:r>
              <a:rPr lang="en-US" sz="2900" dirty="0" smtClean="0">
                <a:solidFill>
                  <a:srgbClr val="FFFF00"/>
                </a:solidFill>
              </a:rPr>
              <a:t>: Unequal sampling in time and </a:t>
            </a:r>
            <a:r>
              <a:rPr lang="en-US" sz="2900" b="1" u="sng" dirty="0" smtClean="0">
                <a:solidFill>
                  <a:srgbClr val="FFFF00"/>
                </a:solidFill>
              </a:rPr>
              <a:t>space</a:t>
            </a:r>
            <a:r>
              <a:rPr lang="en-US" sz="2900" dirty="0" smtClean="0">
                <a:solidFill>
                  <a:srgbClr val="FFFF00"/>
                </a:solidFill>
              </a:rPr>
              <a:t>.</a:t>
            </a:r>
          </a:p>
          <a:p>
            <a:pPr defTabSz="519169">
              <a:defRPr/>
            </a:pPr>
            <a:endParaRPr lang="en-US" sz="2900" dirty="0" smtClean="0">
              <a:solidFill>
                <a:srgbClr val="FFFF00"/>
              </a:solidFill>
            </a:endParaRPr>
          </a:p>
          <a:p>
            <a:pPr defTabSz="519169">
              <a:defRPr/>
            </a:pPr>
            <a:r>
              <a:rPr lang="en-US" sz="2900" i="1" dirty="0" smtClean="0">
                <a:solidFill>
                  <a:srgbClr val="FFFF00"/>
                </a:solidFill>
              </a:rPr>
              <a:t>Botanist effect</a:t>
            </a:r>
            <a:r>
              <a:rPr lang="en-US" sz="2900" dirty="0" smtClean="0">
                <a:solidFill>
                  <a:srgbClr val="FFFF00"/>
                </a:solidFill>
              </a:rPr>
              <a:t>: Sampling density is higher near </a:t>
            </a:r>
            <a:r>
              <a:rPr lang="en-US" sz="2900" b="1" u="sng" dirty="0" smtClean="0">
                <a:solidFill>
                  <a:srgbClr val="FFFF00"/>
                </a:solidFill>
              </a:rPr>
              <a:t>urban</a:t>
            </a:r>
            <a:r>
              <a:rPr lang="en-US" sz="2900" dirty="0" smtClean="0">
                <a:solidFill>
                  <a:srgbClr val="FFFF00"/>
                </a:solidFill>
              </a:rPr>
              <a:t> areas with </a:t>
            </a:r>
            <a:r>
              <a:rPr lang="en-US" sz="2900" b="1" u="sng" dirty="0" smtClean="0">
                <a:solidFill>
                  <a:srgbClr val="FFFF00"/>
                </a:solidFill>
              </a:rPr>
              <a:t>universities</a:t>
            </a:r>
            <a:r>
              <a:rPr lang="en-US" sz="2900" dirty="0" smtClean="0">
                <a:solidFill>
                  <a:srgbClr val="FFFF00"/>
                </a:solidFill>
              </a:rPr>
              <a:t>.</a:t>
            </a:r>
            <a:endParaRPr lang="en-US" sz="2900" dirty="0">
              <a:solidFill>
                <a:srgbClr val="FFFF00"/>
              </a:solidFill>
            </a:endParaRPr>
          </a:p>
        </p:txBody>
      </p:sp>
      <p:cxnSp>
        <p:nvCxnSpPr>
          <p:cNvPr id="4" name="Straight Arrow Connector 3"/>
          <p:cNvCxnSpPr/>
          <p:nvPr/>
        </p:nvCxnSpPr>
        <p:spPr>
          <a:xfrm flipH="1" flipV="1">
            <a:off x="5240315" y="4860659"/>
            <a:ext cx="2320920" cy="446698"/>
          </a:xfrm>
          <a:prstGeom prst="straightConnector1">
            <a:avLst/>
          </a:prstGeom>
          <a:ln w="38100" cmpd="sng">
            <a:solidFill>
              <a:schemeClr val="accent5">
                <a:lumMod val="20000"/>
                <a:lumOff val="80000"/>
              </a:schemeClr>
            </a:solidFill>
            <a:prstDash val="dash"/>
            <a:tailEnd type="arrow"/>
          </a:ln>
        </p:spPr>
        <p:style>
          <a:lnRef idx="2">
            <a:schemeClr val="accent1"/>
          </a:lnRef>
          <a:fillRef idx="0">
            <a:schemeClr val="accent1"/>
          </a:fillRef>
          <a:effectRef idx="1">
            <a:schemeClr val="accent1"/>
          </a:effectRef>
          <a:fontRef idx="minor">
            <a:schemeClr val="tx1"/>
          </a:fontRef>
        </p:style>
      </p:cxnSp>
      <p:pic>
        <p:nvPicPr>
          <p:cNvPr id="6" name="Picture 5" descr="-3.g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42279" y="3733003"/>
            <a:ext cx="2802621" cy="2101965"/>
          </a:xfrm>
          <a:prstGeom prst="rect">
            <a:avLst/>
          </a:prstGeom>
        </p:spPr>
      </p:pic>
      <p:cxnSp>
        <p:nvCxnSpPr>
          <p:cNvPr id="8" name="Straight Arrow Connector 7"/>
          <p:cNvCxnSpPr/>
          <p:nvPr/>
        </p:nvCxnSpPr>
        <p:spPr>
          <a:xfrm flipH="1">
            <a:off x="3853603" y="5307357"/>
            <a:ext cx="3707632" cy="939977"/>
          </a:xfrm>
          <a:prstGeom prst="straightConnector1">
            <a:avLst/>
          </a:prstGeom>
          <a:ln w="38100" cmpd="sng">
            <a:solidFill>
              <a:schemeClr val="accent5">
                <a:lumMod val="20000"/>
                <a:lumOff val="8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240315" y="5307357"/>
            <a:ext cx="2320920" cy="1202715"/>
          </a:xfrm>
          <a:prstGeom prst="straightConnector1">
            <a:avLst/>
          </a:prstGeom>
          <a:ln w="38100" cmpd="sng">
            <a:solidFill>
              <a:schemeClr val="accent5">
                <a:lumMod val="20000"/>
                <a:lumOff val="80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rot="1117376">
            <a:off x="3450049" y="6116134"/>
            <a:ext cx="540396" cy="459698"/>
          </a:xfrm>
          <a:prstGeom prst="ellipse">
            <a:avLst/>
          </a:prstGeom>
          <a:solidFill>
            <a:srgbClr val="FFFF00">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rot="1117376">
            <a:off x="4837397" y="4630809"/>
            <a:ext cx="540396" cy="459698"/>
          </a:xfrm>
          <a:prstGeom prst="ellipse">
            <a:avLst/>
          </a:prstGeom>
          <a:solidFill>
            <a:srgbClr val="FFFF00">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rot="1117376">
            <a:off x="4708670" y="6262393"/>
            <a:ext cx="762580" cy="1064917"/>
          </a:xfrm>
          <a:prstGeom prst="ellipse">
            <a:avLst/>
          </a:prstGeom>
          <a:solidFill>
            <a:srgbClr val="FFFF00">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664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1-21 at 12.25.39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5" name="Rectangle 4"/>
          <p:cNvSpPr/>
          <p:nvPr/>
        </p:nvSpPr>
        <p:spPr>
          <a:xfrm>
            <a:off x="464200" y="359728"/>
            <a:ext cx="8268670" cy="1443817"/>
          </a:xfrm>
          <a:prstGeom prst="rect">
            <a:avLst/>
          </a:prstGeom>
          <a:solidFill>
            <a:srgbClr val="000090">
              <a:alpha val="40000"/>
            </a:srgbClr>
          </a:solidFill>
          <a:effectLst/>
        </p:spPr>
        <p:txBody>
          <a:bodyPr wrap="square" lIns="103978" tIns="51987" rIns="103978" bIns="51987">
            <a:spAutoFit/>
          </a:bodyPr>
          <a:lstStyle/>
          <a:p>
            <a:pPr defTabSz="519169">
              <a:defRPr/>
            </a:pPr>
            <a:r>
              <a:rPr lang="en-US" sz="2900" i="1" dirty="0" smtClean="0">
                <a:solidFill>
                  <a:srgbClr val="FFFF00"/>
                </a:solidFill>
              </a:rPr>
              <a:t>Data bias</a:t>
            </a:r>
            <a:r>
              <a:rPr lang="en-US" sz="2900" dirty="0" smtClean="0">
                <a:solidFill>
                  <a:srgbClr val="FFFF00"/>
                </a:solidFill>
              </a:rPr>
              <a:t>: Unequal sampling in time and </a:t>
            </a:r>
            <a:r>
              <a:rPr lang="en-US" sz="2900" b="1" u="sng" dirty="0" smtClean="0">
                <a:solidFill>
                  <a:srgbClr val="FFFF00"/>
                </a:solidFill>
              </a:rPr>
              <a:t>space.</a:t>
            </a:r>
            <a:endParaRPr lang="en-US" sz="2900" dirty="0" smtClean="0">
              <a:solidFill>
                <a:srgbClr val="FFFF00"/>
              </a:solidFill>
            </a:endParaRPr>
          </a:p>
          <a:p>
            <a:pPr defTabSz="519169">
              <a:defRPr/>
            </a:pPr>
            <a:r>
              <a:rPr lang="en-US" sz="2900" i="1" dirty="0" smtClean="0">
                <a:solidFill>
                  <a:srgbClr val="FFFF00"/>
                </a:solidFill>
              </a:rPr>
              <a:t>Road effect</a:t>
            </a:r>
            <a:r>
              <a:rPr lang="en-US" sz="2900" dirty="0" smtClean="0">
                <a:solidFill>
                  <a:srgbClr val="FFFF00"/>
                </a:solidFill>
              </a:rPr>
              <a:t>: Sampling density is higher </a:t>
            </a:r>
            <a:r>
              <a:rPr lang="en-US" sz="2900" b="1" u="sng" dirty="0" smtClean="0">
                <a:solidFill>
                  <a:srgbClr val="FFFF00"/>
                </a:solidFill>
              </a:rPr>
              <a:t>near roads</a:t>
            </a:r>
            <a:r>
              <a:rPr lang="en-US" sz="2900" dirty="0" smtClean="0">
                <a:solidFill>
                  <a:srgbClr val="FFFF00"/>
                </a:solidFill>
              </a:rPr>
              <a:t> (along the valleys) and areas accessible by naturalists.</a:t>
            </a:r>
            <a:endParaRPr lang="en-US" sz="2900" dirty="0">
              <a:solidFill>
                <a:srgbClr val="FFFF00"/>
              </a:solidFill>
            </a:endParaRPr>
          </a:p>
        </p:txBody>
      </p:sp>
      <p:pic>
        <p:nvPicPr>
          <p:cNvPr id="3" name="Picture 2" descr="-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45133" y="2306360"/>
            <a:ext cx="3667491" cy="2933993"/>
          </a:xfrm>
          <a:prstGeom prst="rect">
            <a:avLst/>
          </a:prstGeom>
        </p:spPr>
      </p:pic>
    </p:spTree>
    <p:extLst>
      <p:ext uri="{BB962C8B-B14F-4D97-AF65-F5344CB8AC3E}">
        <p14:creationId xmlns:p14="http://schemas.microsoft.com/office/powerpoint/2010/main" val="18665412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3928</TotalTime>
  <Words>4260</Words>
  <Application>Microsoft Macintosh PowerPoint</Application>
  <PresentationFormat>Custom</PresentationFormat>
  <Paragraphs>442</Paragraphs>
  <Slides>45</Slides>
  <Notes>42</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PowerPoint Presentation</vt:lpstr>
      <vt:lpstr>Fitness for use Definition</vt:lpstr>
      <vt:lpstr>GBIF &amp; data quality</vt:lpstr>
      <vt:lpstr>PowerPoint Presentation</vt:lpstr>
      <vt:lpstr>Biased representation in country membership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bias: taxa described with names</vt:lpstr>
      <vt:lpstr>PowerPoint Presentation</vt:lpstr>
      <vt:lpstr>Digitized specimens (UiO NHM Oslo)</vt:lpstr>
      <vt:lpstr>PowerPoint Presentation</vt:lpstr>
      <vt:lpstr>PowerPoint Presentation</vt:lpstr>
      <vt:lpstr>Data fitness depends on data being</vt:lpstr>
      <vt:lpstr>Improving fitness-for-use</vt:lpstr>
      <vt:lpstr>Taxonomic data</vt:lpstr>
      <vt:lpstr>Taxonomic data</vt:lpstr>
      <vt:lpstr>Example of data cleaning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Improving georeferences</vt:lpstr>
      <vt:lpstr>PowerPoint Presentation</vt:lpstr>
      <vt:lpstr>PowerPoint Presentation</vt:lpstr>
      <vt:lpstr>Annotating biodiversity data</vt:lpstr>
      <vt:lpstr>PowerPoint Presentation</vt:lpstr>
      <vt:lpstr>PowerPoint Presentation</vt:lpstr>
      <vt:lpstr>PowerPoint Presentation</vt:lpstr>
      <vt:lpstr>PowerPoint Presentation</vt:lpstr>
    </vt:vector>
  </TitlesOfParts>
  <Manager/>
  <Company>UiO Natural History Museum, University of Oslo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Biodiversity Information Facility (GBIF)</dc:title>
  <dc:subject>GBIF Norway</dc:subject>
  <dc:creator>Dag Endresen</dc:creator>
  <cp:keywords>GBIF</cp:keywords>
  <dc:description/>
  <cp:lastModifiedBy>Dag Endresen</cp:lastModifiedBy>
  <cp:revision>441</cp:revision>
  <cp:lastPrinted>2017-11-21T15:33:58Z</cp:lastPrinted>
  <dcterms:created xsi:type="dcterms:W3CDTF">2014-09-29T05:23:35Z</dcterms:created>
  <dcterms:modified xsi:type="dcterms:W3CDTF">2018-02-14T22:02:41Z</dcterms:modified>
  <cp:category/>
</cp:coreProperties>
</file>